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sldIdLst>
    <p:sldId id="270" r:id="rId2"/>
    <p:sldId id="271" r:id="rId3"/>
    <p:sldId id="280" r:id="rId4"/>
    <p:sldId id="272" r:id="rId5"/>
    <p:sldId id="281" r:id="rId6"/>
    <p:sldId id="505" r:id="rId7"/>
    <p:sldId id="508" r:id="rId8"/>
    <p:sldId id="509" r:id="rId9"/>
    <p:sldId id="510" r:id="rId10"/>
    <p:sldId id="511" r:id="rId11"/>
    <p:sldId id="512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73" r:id="rId27"/>
    <p:sldId id="506" r:id="rId28"/>
    <p:sldId id="50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35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4" r:id="rId54"/>
    <p:sldId id="552" r:id="rId55"/>
    <p:sldId id="555" r:id="rId56"/>
    <p:sldId id="556" r:id="rId57"/>
    <p:sldId id="557" r:id="rId58"/>
    <p:sldId id="558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67" r:id="rId74"/>
    <p:sldId id="568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69" r:id="rId93"/>
    <p:sldId id="570" r:id="rId94"/>
    <p:sldId id="599" r:id="rId95"/>
    <p:sldId id="600" r:id="rId96"/>
    <p:sldId id="601" r:id="rId97"/>
    <p:sldId id="604" r:id="rId98"/>
    <p:sldId id="602" r:id="rId99"/>
    <p:sldId id="605" r:id="rId100"/>
    <p:sldId id="606" r:id="rId101"/>
    <p:sldId id="608" r:id="rId102"/>
    <p:sldId id="609" r:id="rId103"/>
    <p:sldId id="610" r:id="rId104"/>
    <p:sldId id="603" r:id="rId105"/>
    <p:sldId id="611" r:id="rId106"/>
    <p:sldId id="612" r:id="rId107"/>
    <p:sldId id="613" r:id="rId108"/>
    <p:sldId id="571" r:id="rId109"/>
    <p:sldId id="572" r:id="rId110"/>
    <p:sldId id="614" r:id="rId111"/>
    <p:sldId id="615" r:id="rId112"/>
    <p:sldId id="616" r:id="rId113"/>
    <p:sldId id="617" r:id="rId114"/>
    <p:sldId id="618" r:id="rId115"/>
    <p:sldId id="619" r:id="rId116"/>
    <p:sldId id="269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udwktlrwk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88739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윤명식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1998. 09. 21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audwktlrwk@naver.com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010-2206-5871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서울시 강북구 미아동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DX</a:t>
            </a:r>
            <a:r>
              <a:rPr lang="ko-KR" altLang="en-US" b="1" dirty="0"/>
              <a:t>컨설턴트</a:t>
            </a:r>
            <a:r>
              <a:rPr lang="en-US" altLang="ko-KR" b="1" dirty="0"/>
              <a:t>_</a:t>
            </a:r>
            <a:r>
              <a:rPr lang="ko-KR" altLang="en-US" b="1" dirty="0"/>
              <a:t>윤명식</a:t>
            </a:r>
            <a:r>
              <a:rPr lang="en-US" altLang="ko-KR" b="1" dirty="0"/>
              <a:t>_</a:t>
            </a:r>
            <a:r>
              <a:rPr lang="ko-KR" altLang="en-US" b="1" dirty="0"/>
              <a:t>데이터 </a:t>
            </a:r>
            <a:r>
              <a:rPr lang="ko-KR" altLang="en-US" dirty="0"/>
              <a:t>다듬기</a:t>
            </a:r>
            <a:r>
              <a:rPr lang="en-US" altLang="ko-KR" b="1" dirty="0"/>
              <a:t>_</a:t>
            </a:r>
            <a:r>
              <a:rPr lang="ko-KR" altLang="en-US" b="1" dirty="0"/>
              <a:t>포트폴리오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요소 자료형 확인</a:t>
            </a:r>
            <a:endParaRPr lang="ko-KR" altLang="en-US" sz="1200" dirty="0"/>
          </a:p>
          <a:p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배열에 포함된 요소들의 자료형을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배열은 </a:t>
            </a:r>
            <a:r>
              <a:rPr lang="ko-KR" altLang="en-US" b="1" dirty="0"/>
              <a:t>한 가지 자료형만 가질 수 있다</a:t>
            </a:r>
            <a:r>
              <a:rPr lang="ko-KR" altLang="en-US" dirty="0"/>
              <a:t>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C8F62-2A42-4794-9F0F-7A70D137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여러 열 집계</a:t>
            </a:r>
          </a:p>
          <a:p>
            <a:r>
              <a:rPr lang="ko-KR" altLang="en-US" dirty="0"/>
              <a:t>여러 열에 대한 집계를 같이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 ['</a:t>
            </a:r>
            <a:r>
              <a:rPr lang="en-US" altLang="ko-KR" b="1" dirty="0" err="1"/>
              <a:t>total_bill</a:t>
            </a:r>
            <a:r>
              <a:rPr lang="en-US" altLang="ko-KR" b="1" dirty="0"/>
              <a:t>', 'tip'] ].sum()</a:t>
            </a:r>
            <a:r>
              <a:rPr lang="ko-KR" altLang="en-US" dirty="0"/>
              <a:t> 형태와 같이 집계 대상 열을 리스트로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sum() </a:t>
            </a:r>
            <a:r>
              <a:rPr lang="ko-KR" altLang="en-US" dirty="0"/>
              <a:t>메서드 앞에 아무 열도 지정하지 않으면 </a:t>
            </a:r>
            <a:r>
              <a:rPr lang="ko-KR" altLang="en-US" b="1" dirty="0" err="1"/>
              <a:t>기준열</a:t>
            </a:r>
            <a:r>
              <a:rPr lang="ko-KR" altLang="en-US" b="1" dirty="0"/>
              <a:t> 이외의 모든 열에 대한 집계</a:t>
            </a:r>
            <a:r>
              <a:rPr lang="ko-KR" altLang="en-US" dirty="0"/>
              <a:t>가 수행됩니다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numeric_only</a:t>
            </a:r>
            <a:r>
              <a:rPr lang="en-US" altLang="ko-KR" dirty="0"/>
              <a:t>=True </a:t>
            </a:r>
            <a:r>
              <a:rPr lang="ko-KR" altLang="en-US" dirty="0"/>
              <a:t>를 설정하면 숫자 열에 대해서만 집계됩니다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A2D4BB-8364-44EF-BF6D-EA409C0A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186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FE43C-B02A-4040-9B1D-C7EE83C1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8017404" cy="30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3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ko-KR" altLang="en-US" sz="1300" b="1" dirty="0"/>
          </a:p>
          <a:p>
            <a:r>
              <a:rPr lang="en-US" altLang="ko-KR" b="1" dirty="0"/>
              <a:t>by=['day', 'smoker']</a:t>
            </a:r>
            <a:r>
              <a:rPr lang="ko-KR" altLang="en-US" dirty="0"/>
              <a:t> 과 같이 집계 기준 열을 여럿 설정할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FA07B-54D6-4DF0-86D5-64B26112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53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9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평균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최댓값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최솟값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개수 구하기</a:t>
            </a:r>
          </a:p>
          <a:p>
            <a:r>
              <a:rPr lang="ko-KR" altLang="en-US" dirty="0"/>
              <a:t>위와 동일한 방법으로 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개수를 집계할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 </a:t>
            </a:r>
            <a:r>
              <a:rPr lang="ko-KR" altLang="en-US" dirty="0"/>
              <a:t>메서드 대신 관련된 메서드만 적절히 지정하면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평균 구하기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DEB-FC7D-47BC-B657-DA413666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44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62BEA-9CD7-49D2-920C-AC7F837D4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735105"/>
            <a:ext cx="8017404" cy="2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76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개수 구하기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/>
              <a:t>최댓값</a:t>
            </a:r>
            <a:r>
              <a:rPr lang="en-US" altLang="ko-KR" b="1" dirty="0"/>
              <a:t>, </a:t>
            </a:r>
            <a:r>
              <a:rPr lang="ko-KR" altLang="en-US" b="1" dirty="0"/>
              <a:t>최솟값</a:t>
            </a:r>
            <a:r>
              <a:rPr lang="en-US" altLang="ko-KR" b="1" dirty="0"/>
              <a:t>, </a:t>
            </a:r>
            <a:r>
              <a:rPr lang="ko-KR" altLang="en-US" b="1" dirty="0"/>
              <a:t>개수 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9A3B1-0381-43CD-8B6A-2052F307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3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34CA3-C2C0-415E-B9C7-AC49E7A3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77561" cy="4780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9FF82-55FE-4DBF-8795-4E453852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46" y="1219200"/>
            <a:ext cx="6348249" cy="51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99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83B44-3297-49EB-A46E-2B6ED72E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7080741" cy="4550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D4AF37-7693-4746-B453-D1A9723D1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63" y="3806685"/>
            <a:ext cx="5766330" cy="26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5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DBA2A-A162-40FA-9378-2655C632C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62239" cy="3830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841C2-ECC6-45BF-B8D2-B5A0A29B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1968833"/>
            <a:ext cx="7306734" cy="44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771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D319F-231D-4F1E-9864-DEA8F4C7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96152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746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변경 </a:t>
            </a:r>
            <a:r>
              <a:rPr lang="en-US" altLang="ko-KR" sz="1400" b="1" dirty="0"/>
              <a:t>(1)</a:t>
            </a:r>
          </a:p>
          <a:p>
            <a:r>
              <a:rPr lang="ko-KR" altLang="en-US" dirty="0"/>
              <a:t>데이터 전처리를 위해 꼭 </a:t>
            </a:r>
            <a:r>
              <a:rPr lang="ko-KR" altLang="en-US" dirty="0" err="1"/>
              <a:t>익혀두어야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 학습과 실습을 통해서 익숙해져야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13C00-4CEA-43D8-A215-954860B0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38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 연습문제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124E87-17F1-4367-A11E-05F51E93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3" y="1096242"/>
            <a:ext cx="8700422" cy="3975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8A4C8-DFA9-4048-970C-9BAF5CAD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9" y="2784892"/>
            <a:ext cx="7486503" cy="36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2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이름 변경</a:t>
            </a:r>
          </a:p>
          <a:p>
            <a:r>
              <a:rPr lang="ko-KR" altLang="en-US" dirty="0"/>
              <a:t>기존 데이터프레임의 열 이름을 적절히 변경해야 할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집계 결과를 가진 열 이름을 이해하기 쉽게 변경해야 할 경우도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일부 열 이름 변경</a:t>
            </a:r>
            <a:endParaRPr lang="ko-KR" altLang="en-US" sz="1200" dirty="0"/>
          </a:p>
          <a:p>
            <a:r>
              <a:rPr lang="en-US" altLang="ko-KR" b="1" dirty="0"/>
              <a:t>rename()</a:t>
            </a:r>
            <a:r>
              <a:rPr lang="ko-KR" altLang="en-US" dirty="0"/>
              <a:t> 메서드를 사용해 변경 전후의 열 이름을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나열하는 방법으로 변경합니다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설정해야 변경 사항이 실제 반영이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열 이름을 변경합니다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total_bill_amount</a:t>
            </a:r>
            <a:r>
              <a:rPr lang="en-US" altLang="ko-KR" dirty="0"/>
              <a:t> → </a:t>
            </a:r>
            <a:r>
              <a:rPr lang="en-US" altLang="ko-KR" dirty="0" err="1"/>
              <a:t>total_bill</a:t>
            </a:r>
            <a:endParaRPr lang="en-US" altLang="ko-KR" dirty="0"/>
          </a:p>
          <a:p>
            <a:pPr lvl="1"/>
            <a:r>
              <a:rPr lang="en-US" altLang="ko-KR" dirty="0" err="1"/>
              <a:t>male_female</a:t>
            </a:r>
            <a:r>
              <a:rPr lang="en-US" altLang="ko-KR" dirty="0"/>
              <a:t> → sex</a:t>
            </a:r>
          </a:p>
          <a:p>
            <a:pPr lvl="1"/>
            <a:r>
              <a:rPr lang="en-US" altLang="ko-KR" dirty="0" err="1"/>
              <a:t>smoke_yes_no</a:t>
            </a:r>
            <a:r>
              <a:rPr lang="en-US" altLang="ko-KR" dirty="0"/>
              <a:t> → smoker</a:t>
            </a:r>
          </a:p>
          <a:p>
            <a:pPr lvl="1"/>
            <a:r>
              <a:rPr lang="en-US" altLang="ko-KR" dirty="0" err="1"/>
              <a:t>week_name</a:t>
            </a:r>
            <a:r>
              <a:rPr lang="en-US" altLang="ko-KR" dirty="0"/>
              <a:t> → day</a:t>
            </a:r>
          </a:p>
          <a:p>
            <a:pPr lvl="1"/>
            <a:r>
              <a:rPr lang="en-US" altLang="ko-KR" dirty="0" err="1"/>
              <a:t>dinner_lunch</a:t>
            </a:r>
            <a:r>
              <a:rPr lang="en-US" altLang="ko-KR" dirty="0"/>
              <a:t> → time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995D9A-C346-49D2-9F7B-6DB2093B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0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83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이름 변경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모든 열 이름 변경</a:t>
            </a:r>
            <a:endParaRPr lang="ko-KR" altLang="en-US" sz="1200" dirty="0"/>
          </a:p>
          <a:p>
            <a:r>
              <a:rPr lang="ko-KR" altLang="en-US" dirty="0"/>
              <a:t>모든 열 이름을 변경할 때는 </a:t>
            </a:r>
            <a:r>
              <a:rPr lang="en-US" altLang="ko-KR" b="1" dirty="0"/>
              <a:t>columns</a:t>
            </a:r>
            <a:r>
              <a:rPr lang="ko-KR" altLang="en-US" dirty="0"/>
              <a:t> 속성을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변경이 </a:t>
            </a:r>
            <a:r>
              <a:rPr lang="ko-KR" altLang="en-US" dirty="0" err="1"/>
              <a:t>필요없는</a:t>
            </a:r>
            <a:r>
              <a:rPr lang="ko-KR" altLang="en-US" dirty="0"/>
              <a:t> 열은 기존 이름을 부여해 변경합니다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22F55-F176-441B-BBD4-81B0B472E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추가</a:t>
            </a:r>
          </a:p>
          <a:p>
            <a:r>
              <a:rPr lang="ko-KR" altLang="en-US" dirty="0"/>
              <a:t>새로운 열을 추가하여 기존 데이터에서 계산된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err="1"/>
              <a:t>저장해야할</a:t>
            </a:r>
            <a:r>
              <a:rPr lang="ko-KR" altLang="en-US" dirty="0"/>
              <a:t> 경우가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total_bill</a:t>
            </a:r>
            <a:r>
              <a:rPr lang="ko-KR" altLang="en-US" dirty="0"/>
              <a:t>에 </a:t>
            </a:r>
            <a:r>
              <a:rPr lang="en-US" altLang="ko-KR" dirty="0"/>
              <a:t>tip</a:t>
            </a:r>
            <a:r>
              <a:rPr lang="ko-KR" altLang="en-US" dirty="0"/>
              <a:t>을 더한 값을 갖는 </a:t>
            </a:r>
            <a:r>
              <a:rPr lang="en-US" altLang="ko-KR" dirty="0" err="1"/>
              <a:t>final_amt</a:t>
            </a:r>
            <a:r>
              <a:rPr lang="en-US" altLang="ko-KR" dirty="0"/>
              <a:t> </a:t>
            </a:r>
            <a:r>
              <a:rPr lang="ko-KR" altLang="en-US" dirty="0"/>
              <a:t>열을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insert() </a:t>
            </a:r>
            <a:r>
              <a:rPr lang="ko-KR" altLang="en-US" dirty="0"/>
              <a:t>메서드를 사용하면 원하는 위치에 열을 추가할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08FCA-EADE-4610-8A5B-C9F49C9E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06406"/>
            <a:ext cx="8017404" cy="2855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D25E7-E033-4684-9278-088CF91DF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9400"/>
            <a:ext cx="8017404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12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추가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73ED-A345-42B8-A42A-9395EA3A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5748456" cy="2874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997F4D-8916-40E2-AA82-292D7188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12" y="2133863"/>
            <a:ext cx="6445955" cy="44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8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/>
              <a:t>열 삭제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삭제</a:t>
            </a:r>
          </a:p>
          <a:p>
            <a:r>
              <a:rPr lang="ko-KR" altLang="en-US" dirty="0"/>
              <a:t>뭔가를 삭제할 때는 </a:t>
            </a:r>
            <a:r>
              <a:rPr lang="ko-KR" altLang="en-US" b="1" dirty="0"/>
              <a:t>항상 조심</a:t>
            </a:r>
            <a:r>
              <a:rPr lang="en-US" altLang="ko-KR" b="1" dirty="0"/>
              <a:t>x100</a:t>
            </a:r>
            <a:r>
              <a:rPr lang="ko-KR" altLang="en-US" dirty="0"/>
              <a:t> 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열 하나 삭제</a:t>
            </a:r>
            <a:endParaRPr lang="ko-KR" altLang="en-US" sz="1200" dirty="0"/>
          </a:p>
          <a:p>
            <a:r>
              <a:rPr lang="en-US" altLang="ko-KR" b="1" dirty="0"/>
              <a:t>drop()</a:t>
            </a:r>
            <a:r>
              <a:rPr lang="ko-KR" altLang="en-US" dirty="0"/>
              <a:t> 메서드를 사용해 열을 삭제합니다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axis=0: </a:t>
            </a:r>
            <a:r>
              <a:rPr lang="ko-KR" altLang="en-US" dirty="0"/>
              <a:t>행 삭제</a:t>
            </a:r>
            <a:r>
              <a:rPr lang="en-US" altLang="ko-KR" dirty="0"/>
              <a:t>(</a:t>
            </a:r>
            <a:r>
              <a:rPr lang="ko-KR" altLang="en-US" dirty="0"/>
              <a:t>기본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axis=1: </a:t>
            </a:r>
            <a:r>
              <a:rPr lang="ko-KR" altLang="en-US" dirty="0"/>
              <a:t>열 삭제</a:t>
            </a:r>
          </a:p>
          <a:p>
            <a:r>
              <a:rPr lang="en-US" altLang="ko-KR" b="1" dirty="0" err="1"/>
              <a:t>inplace</a:t>
            </a:r>
            <a:r>
              <a:rPr lang="en-US" altLang="ko-KR" b="1" dirty="0"/>
              <a:t>=True</a:t>
            </a:r>
            <a:r>
              <a:rPr lang="ko-KR" altLang="en-US" dirty="0"/>
              <a:t> 옵션을 지정해야 실제로 반영이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열 삭제</a:t>
            </a:r>
            <a:endParaRPr lang="ko-KR" altLang="en-US" sz="1200" dirty="0"/>
          </a:p>
          <a:p>
            <a:r>
              <a:rPr lang="ko-KR" altLang="en-US" dirty="0"/>
              <a:t>삭제할 열을 리스트 형태로 전달해 한 번에 여러 열을 제거할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763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변경 </a:t>
            </a:r>
            <a:r>
              <a:rPr lang="en-US" altLang="ko-KR" dirty="0"/>
              <a:t>– </a:t>
            </a:r>
            <a:r>
              <a:rPr lang="ko-KR" altLang="en-US" dirty="0" err="1"/>
              <a:t>범주값</a:t>
            </a:r>
            <a:r>
              <a:rPr lang="ko-KR" altLang="en-US" dirty="0"/>
              <a:t> 변경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범주값</a:t>
            </a:r>
            <a:r>
              <a:rPr lang="ko-KR" altLang="en-US" sz="1400" b="1" dirty="0"/>
              <a:t> 변경</a:t>
            </a:r>
          </a:p>
          <a:p>
            <a:r>
              <a:rPr lang="en-US" altLang="ko-KR" b="1" dirty="0"/>
              <a:t>map()</a:t>
            </a:r>
            <a:r>
              <a:rPr lang="ko-KR" altLang="en-US" dirty="0"/>
              <a:t> 메서드를 사용하면 범주형 값을 다른 값으로 쉽게 변경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구문은 </a:t>
            </a:r>
            <a:r>
              <a:rPr lang="en-US" altLang="ko-KR" dirty="0"/>
              <a:t>Male, Female</a:t>
            </a:r>
            <a:r>
              <a:rPr lang="ko-KR" altLang="en-US" dirty="0"/>
              <a:t>을 각각 숫자 </a:t>
            </a:r>
            <a:r>
              <a:rPr lang="en-US" altLang="ko-KR" dirty="0"/>
              <a:t>1, 0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14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300" b="1" dirty="0"/>
              <a:t>Reshape</a:t>
            </a:r>
            <a:endParaRPr lang="ko-KR" altLang="en-US" sz="1300" b="1" dirty="0"/>
          </a:p>
          <a:p>
            <a:r>
              <a:rPr lang="ko-KR" altLang="en-US" dirty="0"/>
              <a:t>배열을 사용할 때 다양한 형태</a:t>
            </a:r>
            <a:r>
              <a:rPr lang="en-US" altLang="ko-KR" dirty="0"/>
              <a:t>(Shape)</a:t>
            </a:r>
            <a:r>
              <a:rPr lang="ko-KR" altLang="en-US" dirty="0"/>
              <a:t>로 변환할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포함된 </a:t>
            </a:r>
            <a:r>
              <a:rPr lang="ko-KR" altLang="en-US" b="1" dirty="0"/>
              <a:t>요소가 사라지지 않는 형태</a:t>
            </a:r>
            <a:r>
              <a:rPr lang="ko-KR" altLang="en-US" dirty="0"/>
              <a:t>라면 자유롭게 변환할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(3, 2) → (2, 3) → (1, 6) → (6, 1) </a:t>
            </a:r>
            <a:r>
              <a:rPr lang="ko-KR" altLang="en-US" dirty="0"/>
              <a:t>등등 요소 개수만 변하지 않으면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65FC5-F2D8-4868-A8E4-30BE3396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11840"/>
            <a:ext cx="8017404" cy="2736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C4805-B514-4829-B09A-91EE1F7D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274011"/>
            <a:ext cx="801740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1) (2, 3) → (3, 2)</a:t>
            </a: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(2, 3) → (6,)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86CEB-FFD5-483F-87AA-52239DC6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3"/>
            <a:ext cx="8017404" cy="1773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C73E28-D148-4269-BE1D-D024DCC8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429000"/>
            <a:ext cx="8017404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-1</a:t>
            </a:r>
            <a:r>
              <a:rPr lang="ko-KR" altLang="en-US" sz="1200" b="1" dirty="0"/>
              <a:t>의 편리성</a:t>
            </a:r>
            <a:endParaRPr lang="ko-KR" altLang="en-US" sz="1200" dirty="0"/>
          </a:p>
          <a:p>
            <a:r>
              <a:rPr lang="en-US" altLang="ko-KR" b="1" dirty="0"/>
              <a:t>(</a:t>
            </a:r>
            <a:r>
              <a:rPr lang="en-US" altLang="ko-KR" b="1" i="1" dirty="0"/>
              <a:t>m</a:t>
            </a:r>
            <a:r>
              <a:rPr lang="en-US" altLang="ko-KR" b="1" dirty="0"/>
              <a:t>, -1)</a:t>
            </a:r>
            <a:r>
              <a:rPr lang="ko-KR" altLang="en-US" dirty="0"/>
              <a:t> 또는 </a:t>
            </a:r>
            <a:r>
              <a:rPr lang="en-US" altLang="ko-KR" b="1" dirty="0"/>
              <a:t>(-1, 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처럼 사용해 행 또는 열 크기 한 쪽만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77183-259A-4E9C-BDE6-EFA6F8EB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9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E254F-22B8-4A25-9339-F0ACA61A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792645"/>
            <a:ext cx="8017404" cy="39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r>
              <a:rPr lang="ko-KR" altLang="en-US" dirty="0"/>
              <a:t>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70624-26A2-41C5-9F53-609B9DCD6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6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인덱싱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리스트와 방법이 같으므로 설명을 생략합니다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, </a:t>
            </a:r>
            <a:r>
              <a:rPr lang="ko-KR" altLang="en-US" b="1" dirty="0"/>
              <a:t>열</a:t>
            </a:r>
            <a:r>
              <a:rPr lang="en-US" altLang="ko-KR" b="1" dirty="0"/>
              <a:t>]</a:t>
            </a:r>
            <a:r>
              <a:rPr lang="ko-KR" altLang="en-US" dirty="0"/>
              <a:t> 형태로 특정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2,..], :]</a:t>
            </a:r>
            <a:r>
              <a:rPr lang="ko-KR" altLang="en-US" dirty="0"/>
              <a:t> 또는 </a:t>
            </a:r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2,..]]</a:t>
            </a:r>
            <a:r>
              <a:rPr lang="ko-KR" altLang="en-US" dirty="0"/>
              <a:t> 형태로 특정 행을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[:,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열을 조회합니다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배열</a:t>
            </a:r>
            <a:r>
              <a:rPr lang="en-US" altLang="ko-KR" b="1" dirty="0"/>
              <a:t>[[</a:t>
            </a:r>
            <a:r>
              <a:rPr lang="ko-KR" altLang="en-US" b="1" dirty="0"/>
              <a:t>행</a:t>
            </a:r>
            <a:r>
              <a:rPr lang="en-US" altLang="ko-KR" b="1" dirty="0"/>
              <a:t>1,</a:t>
            </a:r>
            <a:r>
              <a:rPr lang="ko-KR" altLang="en-US" b="1" dirty="0"/>
              <a:t>행</a:t>
            </a:r>
            <a:r>
              <a:rPr lang="en-US" altLang="ko-KR" b="1" dirty="0"/>
              <a:t>2,...], [</a:t>
            </a:r>
            <a:r>
              <a:rPr lang="ko-KR" altLang="en-US" b="1" dirty="0"/>
              <a:t>열</a:t>
            </a:r>
            <a:r>
              <a:rPr lang="en-US" altLang="ko-KR" b="1" dirty="0"/>
              <a:t>1,</a:t>
            </a:r>
            <a:r>
              <a:rPr lang="ko-KR" altLang="en-US" b="1" dirty="0"/>
              <a:t>열</a:t>
            </a:r>
            <a:r>
              <a:rPr lang="en-US" altLang="ko-KR" b="1" dirty="0"/>
              <a:t>2,...]]</a:t>
            </a:r>
            <a:r>
              <a:rPr lang="ko-KR" altLang="en-US" dirty="0"/>
              <a:t> 형태로 특정 행의 특정 열을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요소 조회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행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412DF-608C-4727-A795-77BB6257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9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D7B64-DCF2-4958-8639-0F33160B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23743"/>
            <a:ext cx="8017404" cy="149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A1DBA-FB15-4327-ACEF-0F1BBAB9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659195"/>
            <a:ext cx="8017404" cy="20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행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열 조회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18841-4FE2-416F-B996-1C1D7367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448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2334FA-2CA0-496B-8560-08717726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043972"/>
            <a:ext cx="8017405" cy="3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 err="1"/>
              <a:t>슬라이싱</a:t>
            </a:r>
            <a:endParaRPr lang="ko-KR" altLang="en-US" sz="14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행</a:t>
            </a:r>
            <a:r>
              <a:rPr lang="en-US" altLang="ko-KR" b="1" dirty="0"/>
              <a:t>1:</a:t>
            </a:r>
            <a:r>
              <a:rPr lang="ko-KR" altLang="en-US" b="1" dirty="0"/>
              <a:t>행</a:t>
            </a:r>
            <a:r>
              <a:rPr lang="en-US" altLang="ko-KR" b="1" dirty="0"/>
              <a:t>N,</a:t>
            </a:r>
            <a:r>
              <a:rPr lang="ko-KR" altLang="en-US" b="1" dirty="0"/>
              <a:t>열</a:t>
            </a:r>
            <a:r>
              <a:rPr lang="en-US" altLang="ko-KR" b="1" dirty="0"/>
              <a:t>1:</a:t>
            </a:r>
            <a:r>
              <a:rPr lang="ko-KR" altLang="en-US" b="1" dirty="0"/>
              <a:t>열</a:t>
            </a:r>
            <a:r>
              <a:rPr lang="en-US" altLang="ko-KR" b="1" dirty="0"/>
              <a:t>N]</a:t>
            </a:r>
            <a:r>
              <a:rPr lang="ko-KR" altLang="en-US" dirty="0"/>
              <a:t> 형태로 지정해 그 위치의 요소를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2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 </a:t>
            </a:r>
            <a:r>
              <a:rPr lang="ko-KR" altLang="en-US" b="1" dirty="0"/>
              <a:t>범위 값은 대상에 포함되지 않습니다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즉</a:t>
            </a:r>
            <a:r>
              <a:rPr lang="en-US" altLang="ko-KR" dirty="0"/>
              <a:t>, </a:t>
            </a:r>
            <a:r>
              <a:rPr lang="ko-KR" altLang="en-US" b="1" dirty="0"/>
              <a:t>배열</a:t>
            </a:r>
            <a:r>
              <a:rPr lang="en-US" altLang="ko-KR" b="1" dirty="0"/>
              <a:t>[1:M, 2:N]</a:t>
            </a:r>
            <a:r>
              <a:rPr lang="ko-KR" altLang="en-US" dirty="0"/>
              <a:t> 이라면 </a:t>
            </a:r>
            <a:r>
              <a:rPr lang="en-US" altLang="ko-KR" dirty="0"/>
              <a:t>1 ~ M-1</a:t>
            </a:r>
            <a:r>
              <a:rPr lang="ko-KR" altLang="en-US" dirty="0"/>
              <a:t>행</a:t>
            </a:r>
            <a:r>
              <a:rPr lang="en-US" altLang="ko-KR" dirty="0"/>
              <a:t>, 2 ~ N-1</a:t>
            </a:r>
            <a:r>
              <a:rPr lang="ko-KR" altLang="en-US" dirty="0"/>
              <a:t>열이 조회 대상이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22FAD-4378-427E-8B1B-FBF26689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103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F16FBB-1928-4576-A29E-2B290C72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572488"/>
            <a:ext cx="8017404" cy="19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2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 조회</a:t>
            </a:r>
          </a:p>
          <a:p>
            <a:r>
              <a:rPr lang="ko-KR" altLang="en-US" b="1" dirty="0"/>
              <a:t>조건에 맞는 요소를 선택</a:t>
            </a:r>
            <a:r>
              <a:rPr lang="ko-KR" altLang="en-US" dirty="0"/>
              <a:t>하는 방식이며</a:t>
            </a:r>
            <a:r>
              <a:rPr lang="en-US" altLang="ko-KR" dirty="0"/>
              <a:t>, </a:t>
            </a:r>
            <a:r>
              <a:rPr lang="ko-KR" altLang="en-US" b="1" dirty="0" err="1"/>
              <a:t>불리언</a:t>
            </a:r>
            <a:r>
              <a:rPr lang="ko-KR" altLang="en-US" b="1" dirty="0"/>
              <a:t> 방식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결과는 </a:t>
            </a:r>
            <a:r>
              <a:rPr lang="en-US" altLang="ko-KR" b="1" dirty="0"/>
              <a:t>1</a:t>
            </a:r>
            <a:r>
              <a:rPr lang="ko-KR" altLang="en-US" b="1" dirty="0"/>
              <a:t>차원 배열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b="1" dirty="0"/>
              <a:t>배열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해당 조건에 맞는 요소만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조건을 변수로 선언해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조건을 </a:t>
            </a:r>
            <a:r>
              <a:rPr lang="en-US" altLang="ko-KR" b="1" dirty="0"/>
              <a:t>&amp;</a:t>
            </a:r>
            <a:r>
              <a:rPr lang="ko-KR" altLang="en-US" dirty="0"/>
              <a:t> 와 </a:t>
            </a:r>
            <a:r>
              <a:rPr lang="en-US" altLang="ko-KR" b="1" dirty="0"/>
              <a:t>|</a:t>
            </a:r>
            <a:r>
              <a:rPr lang="ko-KR" altLang="en-US" dirty="0"/>
              <a:t> 로 연결하여 조회할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CF059-0CE0-4626-89F7-62DFD0534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380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3F45B-E170-4226-A458-385DA00AD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043320"/>
            <a:ext cx="8017404" cy="832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AA0BD9-BB27-488B-9683-BD2C4122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11613"/>
            <a:ext cx="8017404" cy="8323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F72B6D-DADE-49EF-9C98-B160DB6D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3961"/>
            <a:ext cx="8017404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77757"/>
              </p:ext>
            </p:extLst>
          </p:nvPr>
        </p:nvGraphicFramePr>
        <p:xfrm>
          <a:off x="1896534" y="2166867"/>
          <a:ext cx="878840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6493934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넘파이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생성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데이터프레임 탐색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조회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05.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집계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28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06.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판다스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데이터 프레임 변경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D7CF2-4D06-4B24-BF05-2EC7DD05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3DDEA-6E6D-4A1A-8CD8-D9183C746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553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3D829-117F-4D5E-9B8F-A0A12469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84344"/>
            <a:ext cx="8017404" cy="25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연산</a:t>
            </a:r>
          </a:p>
          <a:p>
            <a:r>
              <a:rPr lang="ko-KR" altLang="en-US" dirty="0"/>
              <a:t>배열 사이의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등은 이해하기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행렬 곱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ko-KR" altLang="en-US" dirty="0" err="1"/>
              <a:t>합등의</a:t>
            </a:r>
            <a:r>
              <a:rPr lang="ko-KR" altLang="en-US" dirty="0"/>
              <a:t> 연산은 약간의 수학적 지식이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 연산은 선형 대수를 위한 것이므로 설명을 생략합니다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배열 더하기</a:t>
            </a:r>
            <a:endParaRPr lang="ko-KR" altLang="en-US" sz="1200" dirty="0"/>
          </a:p>
          <a:p>
            <a:r>
              <a:rPr lang="en-US" altLang="ko-KR" dirty="0"/>
              <a:t>+ </a:t>
            </a:r>
            <a:r>
              <a:rPr lang="ko-KR" altLang="en-US" dirty="0"/>
              <a:t>또는 </a:t>
            </a:r>
            <a:r>
              <a:rPr lang="en-US" altLang="ko-KR" b="1" dirty="0" err="1"/>
              <a:t>dp.add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38A0C-180E-4792-8A19-1F555096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57357"/>
            <a:ext cx="8017404" cy="1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배열 </a:t>
            </a:r>
            <a:r>
              <a:rPr lang="ko-KR" altLang="en-US" sz="1200" b="1" dirty="0" err="1"/>
              <a:t>뺴기</a:t>
            </a:r>
            <a:endParaRPr lang="ko-KR" altLang="en-US" sz="1200" dirty="0"/>
          </a:p>
          <a:p>
            <a:r>
              <a:rPr lang="en-US" altLang="ko-KR" dirty="0"/>
              <a:t>- </a:t>
            </a:r>
            <a:r>
              <a:rPr lang="ko-KR" altLang="en-US" dirty="0"/>
              <a:t>또는 </a:t>
            </a:r>
            <a:r>
              <a:rPr lang="en-US" altLang="ko-KR" b="1" dirty="0" err="1"/>
              <a:t>np.subtract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배열 곱하기</a:t>
            </a:r>
            <a:endParaRPr lang="ko-KR" altLang="en-US" sz="1200" dirty="0"/>
          </a:p>
          <a:p>
            <a:r>
              <a:rPr lang="ko-KR" altLang="en-US" dirty="0"/>
              <a:t>* 또는 </a:t>
            </a:r>
            <a:r>
              <a:rPr lang="en-US" altLang="ko-KR" b="1" dirty="0" err="1"/>
              <a:t>np.multiply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EA7E4-0E24-4838-9B96-64F2BBB3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912737"/>
            <a:ext cx="8017405" cy="1972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7E5FD-A441-409D-9737-22C907500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1113572"/>
            <a:ext cx="8017404" cy="2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연산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배열 나누기</a:t>
            </a:r>
            <a:endParaRPr lang="ko-KR" altLang="en-US" sz="1200" dirty="0"/>
          </a:p>
          <a:p>
            <a:r>
              <a:rPr lang="en-US" altLang="ko-KR" dirty="0"/>
              <a:t>/ </a:t>
            </a:r>
            <a:r>
              <a:rPr lang="ko-KR" altLang="en-US" dirty="0"/>
              <a:t>또는 </a:t>
            </a:r>
            <a:r>
              <a:rPr lang="en-US" altLang="ko-KR" b="1" dirty="0" err="1"/>
              <a:t>np.divide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배열 제곱</a:t>
            </a:r>
            <a:endParaRPr lang="ko-KR" altLang="en-US" sz="1200" dirty="0"/>
          </a:p>
          <a:p>
            <a:r>
              <a:rPr lang="ko-KR" altLang="en-US" dirty="0"/>
              <a:t>** 또는 </a:t>
            </a:r>
            <a:r>
              <a:rPr lang="en-US" altLang="ko-KR" b="1" dirty="0" err="1"/>
              <a:t>np.power</a:t>
            </a:r>
            <a:r>
              <a:rPr lang="en-US" altLang="ko-KR" b="1" dirty="0"/>
              <a:t>()</a:t>
            </a:r>
            <a:r>
              <a:rPr lang="ko-KR" altLang="en-US" dirty="0"/>
              <a:t> 함수를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4E26C-79FD-480F-AA0B-8A95560A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0" y="3608911"/>
            <a:ext cx="8017405" cy="2856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EA534-CE8C-499E-AC4B-6C4715B3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89" y="1113572"/>
            <a:ext cx="8017405" cy="21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7FACF1-1B6C-43CC-B4E3-E340555F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563236" cy="4118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64E9E-59DF-4498-92A8-B2A57E8F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03" y="2991698"/>
            <a:ext cx="7530755" cy="33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ABAF9-5407-4C55-B1D8-B1236334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03148"/>
            <a:ext cx="6969828" cy="3882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7CBB48-CF7C-4197-8203-3A22C307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65" y="2405176"/>
            <a:ext cx="6934429" cy="39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2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/>
              <a:t>Pandas </a:t>
            </a:r>
            <a:r>
              <a:rPr lang="ko-KR" altLang="en-US" sz="1200" dirty="0"/>
              <a:t>사용 목적이 데이터프레임을 사용하기 위한 목적입니다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조회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분석하는 가장 효율적인 방법이 데이터프레임을 사용하는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일반적으로 접하게 되는 </a:t>
            </a:r>
            <a:r>
              <a:rPr lang="ko-KR" altLang="en-US" sz="1200" b="1" dirty="0"/>
              <a:t>테이블</a:t>
            </a:r>
            <a:r>
              <a:rPr lang="ko-KR" altLang="en-US" sz="1200" dirty="0"/>
              <a:t> 형태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</a:t>
            </a:r>
            <a:r>
              <a:rPr lang="ko-KR" altLang="en-US" sz="1200" dirty="0"/>
              <a:t> 형태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직접 만들 수 있으나 보통은 </a:t>
            </a:r>
            <a:r>
              <a:rPr lang="en-US" altLang="ko-KR" sz="1200" b="1" dirty="0"/>
              <a:t>csv </a:t>
            </a:r>
            <a:r>
              <a:rPr lang="ko-KR" altLang="en-US" sz="1200" b="1" dirty="0"/>
              <a:t>파일</a:t>
            </a:r>
            <a:r>
              <a:rPr lang="en-US" altLang="ko-KR" sz="1200" dirty="0"/>
              <a:t>, </a:t>
            </a:r>
            <a:r>
              <a:rPr lang="ko-KR" altLang="en-US" sz="1200" b="1" dirty="0"/>
              <a:t>엑셀 파일</a:t>
            </a:r>
            <a:r>
              <a:rPr lang="ko-KR" altLang="en-US" sz="1200" dirty="0"/>
              <a:t> 또는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읽어옵니다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0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이해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 err="1"/>
              <a:t>데이터프레임이란</a:t>
            </a:r>
            <a:endParaRPr lang="ko-KR" altLang="en-US" sz="1300" b="1" dirty="0"/>
          </a:p>
          <a:p>
            <a:r>
              <a:rPr lang="en-US" altLang="ko-KR" dirty="0"/>
              <a:t>Pandas </a:t>
            </a:r>
            <a:r>
              <a:rPr lang="ko-KR" altLang="en-US" dirty="0"/>
              <a:t>사용 목적이 데이터프레임을 사용하기 위한 목적으로 봐도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처리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분석하는 가장 효율적인 방법이 데이터프레임을 사용하는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접하게 되는 </a:t>
            </a:r>
            <a:r>
              <a:rPr lang="ko-KR" altLang="en-US" b="1" dirty="0"/>
              <a:t>테이블</a:t>
            </a:r>
            <a:r>
              <a:rPr lang="ko-KR" altLang="en-US" dirty="0"/>
              <a:t> 형태</a:t>
            </a:r>
            <a:r>
              <a:rPr lang="en-US" altLang="ko-KR" dirty="0"/>
              <a:t>, </a:t>
            </a:r>
            <a:r>
              <a:rPr lang="ko-KR" altLang="en-US" b="1" dirty="0"/>
              <a:t>엑셀</a:t>
            </a:r>
            <a:r>
              <a:rPr lang="ko-KR" altLang="en-US" dirty="0"/>
              <a:t> 형태로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만들 수 있으나 보통은 </a:t>
            </a:r>
            <a:r>
              <a:rPr lang="en-US" altLang="ko-KR" b="1" dirty="0"/>
              <a:t>csv </a:t>
            </a:r>
            <a:r>
              <a:rPr lang="ko-KR" altLang="en-US" b="1" dirty="0"/>
              <a:t>파일</a:t>
            </a:r>
            <a:r>
              <a:rPr lang="en-US" altLang="ko-KR" dirty="0"/>
              <a:t>, </a:t>
            </a:r>
            <a:r>
              <a:rPr lang="ko-KR" altLang="en-US" b="1" dirty="0"/>
              <a:t>엑셀 파일</a:t>
            </a:r>
            <a:r>
              <a:rPr lang="ko-KR" altLang="en-US" dirty="0"/>
              <a:t> 또는 </a:t>
            </a:r>
            <a:r>
              <a:rPr lang="en-US" altLang="ko-KR" dirty="0"/>
              <a:t>DB</a:t>
            </a:r>
            <a:r>
              <a:rPr lang="ko-KR" altLang="en-US" dirty="0"/>
              <a:t>에서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자동차 연비에 대한 데이터 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리스트나 </a:t>
            </a:r>
            <a:r>
              <a:rPr lang="ko-KR" altLang="en-US" dirty="0" err="1"/>
              <a:t>딕셔너리</a:t>
            </a:r>
            <a:r>
              <a:rPr lang="ko-KR" altLang="en-US" dirty="0"/>
              <a:t> 또는 배열 형태로는 저장할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 형태로 저장해 처리</a:t>
            </a:r>
            <a:r>
              <a:rPr lang="en-US" altLang="ko-KR" dirty="0"/>
              <a:t>(</a:t>
            </a:r>
            <a:r>
              <a:rPr lang="ko-KR" altLang="en-US" dirty="0" err="1"/>
              <a:t>변경또는</a:t>
            </a:r>
            <a:r>
              <a:rPr lang="ko-KR" altLang="en-US" dirty="0"/>
              <a:t> 분석 등</a:t>
            </a:r>
            <a:r>
              <a:rPr lang="en-US" altLang="ko-KR" dirty="0"/>
              <a:t>) 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4EEFB-208A-4D9D-AD22-421B9440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34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데이터프레임 형태</a:t>
            </a:r>
          </a:p>
          <a:p>
            <a:r>
              <a:rPr lang="ko-KR" altLang="en-US" dirty="0"/>
              <a:t>데이터프레임은 인덱스</a:t>
            </a:r>
            <a:r>
              <a:rPr lang="en-US" altLang="ko-KR" dirty="0"/>
              <a:t>(=</a:t>
            </a:r>
            <a:r>
              <a:rPr lang="ko-KR" altLang="en-US" dirty="0"/>
              <a:t>행 이름</a:t>
            </a:r>
            <a:r>
              <a:rPr lang="en-US" altLang="ko-KR" dirty="0"/>
              <a:t>)</a:t>
            </a:r>
            <a:r>
              <a:rPr lang="ko-KR" altLang="en-US" dirty="0"/>
              <a:t>와 열 이름이 있고 </a:t>
            </a:r>
            <a:r>
              <a:rPr lang="ko-KR" altLang="en-US" dirty="0" err="1"/>
              <a:t>없고에</a:t>
            </a:r>
            <a:r>
              <a:rPr lang="ko-KR" altLang="en-US" dirty="0"/>
              <a:t> 따라 다른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인덱스란 행을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</a:t>
            </a:r>
            <a:r>
              <a:rPr lang="en-US" altLang="ko-KR" dirty="0"/>
              <a:t>, </a:t>
            </a:r>
            <a:r>
              <a:rPr lang="ko-KR" altLang="en-US" dirty="0"/>
              <a:t>열 이름은 열을 </a:t>
            </a:r>
            <a:r>
              <a:rPr lang="ko-KR" altLang="en-US" dirty="0" err="1"/>
              <a:t>특정지어</a:t>
            </a:r>
            <a:r>
              <a:rPr lang="ko-KR" altLang="en-US" dirty="0"/>
              <a:t> 조회할 때 사용하는 정보입니다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인덱스와 열 이름이 없는 형태</a:t>
            </a:r>
            <a:endParaRPr lang="ko-KR" altLang="en-US" sz="1200" dirty="0"/>
          </a:p>
          <a:p>
            <a:r>
              <a:rPr lang="ko-KR" altLang="en-US" dirty="0"/>
              <a:t>우선 인덱스와 열 이름이 없는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이름이 없는 데이터프레임은 실무에서는 자주 볼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04036-DC84-449F-B5E0-B3438563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930370" cy="2218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45463F-200A-4919-813D-461E1215C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37175"/>
            <a:ext cx="5930370" cy="23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9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00.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다듬기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9349"/>
              </p:ext>
            </p:extLst>
          </p:nvPr>
        </p:nvGraphicFramePr>
        <p:xfrm>
          <a:off x="6173541" y="1256044"/>
          <a:ext cx="5486498" cy="2920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2024. 02.29 ~ 2024. 03.06 (5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DX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컨설턴트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를 다루기 위해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기초 학습 및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교육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Python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프로그래밍을 위해 연산자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여러 자료형을 학습 및 실습을 진행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Anconda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Jupyter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NoteBook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ColLab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3CBA8B8-2B63-4D7E-96C5-260A2B81C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795867"/>
            <a:ext cx="6036733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이해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열 이름을 지정한 형태</a:t>
            </a:r>
            <a:endParaRPr lang="ko-KR" altLang="en-US" sz="1200" dirty="0"/>
          </a:p>
          <a:p>
            <a:r>
              <a:rPr lang="ko-KR" altLang="en-US" dirty="0"/>
              <a:t>열 이름만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특별히 인덱스를 지정할 필요가 없는 경우가 많으므로 자주 보게 되는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인덱스와 열 이름을 지정한 형태</a:t>
            </a:r>
            <a:endParaRPr lang="ko-KR" altLang="en-US" sz="1200" dirty="0"/>
          </a:p>
          <a:p>
            <a:r>
              <a:rPr lang="ko-KR" altLang="en-US" dirty="0"/>
              <a:t>인덱스와 열 이름 모두를 지정한 데이터프레임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 시세와 같은 날짜가 인덱스로 지정되는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99D22-6A1B-4346-8426-9D79B5B4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6635576" cy="2353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492AF9-406A-4FAC-9257-30A8B701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834871"/>
            <a:ext cx="6635576" cy="25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직접 만들기</a:t>
            </a:r>
          </a:p>
          <a:p>
            <a:r>
              <a:rPr lang="en-US" altLang="ko-KR" b="1" dirty="0" err="1"/>
              <a:t>pd.DataFrame</a:t>
            </a:r>
            <a:r>
              <a:rPr lang="en-US" altLang="ko-KR" b="1" dirty="0"/>
              <a:t>()</a:t>
            </a:r>
            <a:r>
              <a:rPr lang="ko-KR" altLang="en-US" dirty="0"/>
              <a:t> 함수를 사용해 데이터프레임을 직접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배열로부터 데이터프레임을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만들기 위해서는 다음 세 가지를 위한 데이터가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</a:t>
            </a:r>
          </a:p>
          <a:p>
            <a:pPr lvl="1"/>
            <a:r>
              <a:rPr lang="ko-KR" altLang="en-US" dirty="0"/>
              <a:t>열 이름</a:t>
            </a:r>
          </a:p>
          <a:p>
            <a:pPr lvl="1"/>
            <a:r>
              <a:rPr lang="ko-KR" altLang="en-US" dirty="0"/>
              <a:t>인덱스 이름</a:t>
            </a:r>
          </a:p>
          <a:p>
            <a:r>
              <a:rPr lang="ko-KR" altLang="en-US" dirty="0"/>
              <a:t>열 이름을 지정하지 않으면 </a:t>
            </a:r>
            <a:r>
              <a:rPr lang="ko-KR" altLang="en-US" b="1" dirty="0"/>
              <a:t>열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열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 이름을 지정하지 않으면 </a:t>
            </a:r>
            <a:r>
              <a:rPr lang="ko-KR" altLang="en-US" b="1" dirty="0"/>
              <a:t>행 번호</a:t>
            </a:r>
            <a:r>
              <a:rPr lang="ko-KR" altLang="en-US" dirty="0"/>
              <a:t>에 기반한 정수</a:t>
            </a:r>
            <a:r>
              <a:rPr lang="en-US" altLang="ko-KR" dirty="0"/>
              <a:t>(0, 1, 2...)</a:t>
            </a:r>
            <a:r>
              <a:rPr lang="ko-KR" altLang="en-US" dirty="0"/>
              <a:t>가 인덱스 이름이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모델의 성능 정보 등을 데이터프레임 형태로 분석해야 할 경우가 있으니 잘 알아야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라이브러리 불러오기</a:t>
            </a:r>
          </a:p>
          <a:p>
            <a:r>
              <a:rPr lang="ko-KR" altLang="en-US" dirty="0"/>
              <a:t>데이터프레임을 사용하기 위해서 </a:t>
            </a:r>
            <a:r>
              <a:rPr lang="en-US" altLang="ko-KR" dirty="0"/>
              <a:t>pandas </a:t>
            </a:r>
            <a:r>
              <a:rPr lang="ko-KR" altLang="en-US" dirty="0"/>
              <a:t>라이브러리를 </a:t>
            </a:r>
            <a:r>
              <a:rPr lang="en-US" altLang="ko-KR" b="1" dirty="0"/>
              <a:t>pd</a:t>
            </a:r>
            <a:r>
              <a:rPr lang="ko-KR" altLang="en-US" dirty="0"/>
              <a:t> 별칭을 주어 불러옵니다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pd </a:t>
            </a:r>
            <a:r>
              <a:rPr lang="ko-KR" altLang="en-US" dirty="0"/>
              <a:t>대신 다른 별칭을 써도 되지만</a:t>
            </a:r>
            <a:r>
              <a:rPr lang="en-US" altLang="ko-KR" dirty="0"/>
              <a:t>, </a:t>
            </a:r>
            <a:r>
              <a:rPr lang="ko-KR" altLang="en-US" dirty="0"/>
              <a:t>이미 일반적으로 사용하는 </a:t>
            </a:r>
            <a:r>
              <a:rPr lang="en-US" altLang="ko-KR" dirty="0"/>
              <a:t>pd</a:t>
            </a:r>
            <a:r>
              <a:rPr lang="ko-KR" altLang="en-US" dirty="0"/>
              <a:t>를 별칭으로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FCAF9-00CD-458D-9750-818EE1B8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5038724"/>
            <a:ext cx="8017404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리스트로 만들기</a:t>
            </a:r>
          </a:p>
          <a:p>
            <a:r>
              <a:rPr lang="ko-KR" altLang="en-US" dirty="0"/>
              <a:t>인덱스를 지정하지 않으면 행 번호가 인덱스</a:t>
            </a:r>
            <a:r>
              <a:rPr lang="en-US" altLang="ko-KR" dirty="0"/>
              <a:t>, </a:t>
            </a:r>
            <a:r>
              <a:rPr lang="ko-KR" altLang="en-US" dirty="0"/>
              <a:t>열 번호가 열 이름이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41D57-4E8D-4B2F-9CCC-A6A4C574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14450"/>
            <a:ext cx="8017404" cy="2385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0C5AB-7AC5-43FE-A2BD-8D15602B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73774"/>
            <a:ext cx="8017404" cy="26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r>
              <a:rPr lang="ko-KR" altLang="en-US" dirty="0"/>
              <a:t>필요하면 인덱스와 열 이름을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32B8E-1C34-4CC3-9555-5CA3C488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딕셔너리로</a:t>
            </a:r>
            <a:r>
              <a:rPr lang="ko-KR" altLang="en-US" sz="1300" b="1" dirty="0"/>
              <a:t> 만들기</a:t>
            </a:r>
          </a:p>
          <a:p>
            <a:r>
              <a:rPr lang="ko-KR" altLang="en-US" dirty="0" err="1"/>
              <a:t>딕셔너리로</a:t>
            </a:r>
            <a:r>
              <a:rPr lang="ko-KR" altLang="en-US" dirty="0"/>
              <a:t> 데이터프레임을 만들면 </a:t>
            </a:r>
            <a:r>
              <a:rPr lang="ko-KR" altLang="en-US" dirty="0" err="1"/>
              <a:t>딕셔너리의</a:t>
            </a:r>
            <a:r>
              <a:rPr lang="ko-KR" altLang="en-US" dirty="0"/>
              <a:t> </a:t>
            </a:r>
            <a:r>
              <a:rPr lang="ko-KR" altLang="en-US" b="1" dirty="0"/>
              <a:t>키</a:t>
            </a:r>
            <a:r>
              <a:rPr lang="ko-KR" altLang="en-US" dirty="0"/>
              <a:t>가 </a:t>
            </a:r>
            <a:r>
              <a:rPr lang="ko-KR" altLang="en-US" b="1" dirty="0"/>
              <a:t>열 이름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인덱스를 지정하지 않으면 행 번호가 인덱스가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필요하면 인덱스를 별도로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DC52B-2370-41CB-B0B3-F8B7BAF2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639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339F5-8996-401B-997A-94F01609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124969"/>
            <a:ext cx="8017404" cy="23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데이터 프레임 직접 만들기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327CF-DC13-402C-97F2-564DF905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259233" cy="4855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67B01-21C6-4874-920C-EFCBA8A4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822160"/>
            <a:ext cx="6075892" cy="35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b="1" dirty="0"/>
              <a:t>CSV</a:t>
            </a:r>
            <a:r>
              <a:rPr lang="ko-KR" altLang="en-US" sz="1400" b="1" dirty="0"/>
              <a:t>파일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r>
              <a:rPr lang="ko-KR" altLang="en-US" dirty="0"/>
              <a:t>분석용 데이터는 대부분 파일에서 읽어 가져오니 잘 익혀야 할 기능입니다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read_csv</a:t>
            </a:r>
            <a:r>
              <a:rPr lang="en-US" altLang="ko-KR" b="1" dirty="0"/>
              <a:t>()</a:t>
            </a:r>
            <a:r>
              <a:rPr lang="ko-KR" altLang="en-US" dirty="0"/>
              <a:t> 함수를 사용해서 </a:t>
            </a:r>
            <a:r>
              <a:rPr lang="en-US" altLang="ko-KR" dirty="0"/>
              <a:t>CSV </a:t>
            </a:r>
            <a:r>
              <a:rPr lang="ko-KR" altLang="en-US" dirty="0"/>
              <a:t>파일에서 데이터를 읽어옵니다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주요옵션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</a:t>
            </a:r>
            <a:r>
              <a:rPr lang="ko-KR" altLang="en-US" dirty="0"/>
              <a:t>콤마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header: </a:t>
            </a:r>
            <a:r>
              <a:rPr lang="ko-KR" altLang="en-US" dirty="0"/>
              <a:t>헤더가 될 행 번호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0)</a:t>
            </a:r>
          </a:p>
          <a:p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인덱스 열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= False)</a:t>
            </a:r>
          </a:p>
          <a:p>
            <a:r>
              <a:rPr lang="en-US" altLang="ko-KR" dirty="0"/>
              <a:t>names: </a:t>
            </a:r>
            <a:r>
              <a:rPr lang="ko-KR" altLang="en-US" dirty="0"/>
              <a:t>열 이름으로 사용할 문자열 리스트</a:t>
            </a:r>
          </a:p>
          <a:p>
            <a:r>
              <a:rPr lang="en-US" altLang="ko-KR" dirty="0"/>
              <a:t>encoding: </a:t>
            </a:r>
            <a:r>
              <a:rPr lang="ko-KR" altLang="en-US" dirty="0"/>
              <a:t>인코딩 방식을 지정</a:t>
            </a:r>
          </a:p>
          <a:p>
            <a:r>
              <a:rPr lang="en-US" altLang="ko-KR" b="1" dirty="0"/>
              <a:t>[</a:t>
            </a:r>
            <a:r>
              <a:rPr lang="en-US" altLang="ko-KR" b="1" dirty="0" err="1"/>
              <a:t>pop_simple</a:t>
            </a:r>
            <a:r>
              <a:rPr lang="en-US" altLang="ko-KR" b="1" dirty="0"/>
              <a:t>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year: </a:t>
            </a:r>
            <a:r>
              <a:rPr lang="ko-KR" altLang="en-US" dirty="0"/>
              <a:t>연도</a:t>
            </a:r>
          </a:p>
          <a:p>
            <a:r>
              <a:rPr lang="en-US" altLang="ko-KR" dirty="0"/>
              <a:t>household: </a:t>
            </a:r>
            <a:r>
              <a:rPr lang="ko-KR" altLang="en-US" dirty="0"/>
              <a:t>가구 수</a:t>
            </a:r>
          </a:p>
          <a:p>
            <a:r>
              <a:rPr lang="en-US" altLang="ko-KR" dirty="0" err="1"/>
              <a:t>k_male</a:t>
            </a:r>
            <a:r>
              <a:rPr lang="en-US" altLang="ko-KR" dirty="0"/>
              <a:t>: </a:t>
            </a:r>
            <a:r>
              <a:rPr lang="ko-KR" altLang="en-US" dirty="0"/>
              <a:t>한국인 남자</a:t>
            </a:r>
          </a:p>
          <a:p>
            <a:r>
              <a:rPr lang="en-US" altLang="ko-KR" dirty="0" err="1"/>
              <a:t>k_female</a:t>
            </a:r>
            <a:r>
              <a:rPr lang="en-US" altLang="ko-KR" dirty="0"/>
              <a:t>: </a:t>
            </a:r>
            <a:r>
              <a:rPr lang="ko-KR" altLang="en-US" dirty="0"/>
              <a:t>한국인 여자</a:t>
            </a:r>
          </a:p>
          <a:p>
            <a:r>
              <a:rPr lang="en-US" altLang="ko-KR" dirty="0" err="1"/>
              <a:t>f_male</a:t>
            </a:r>
            <a:r>
              <a:rPr lang="en-US" altLang="ko-KR" dirty="0"/>
              <a:t>: </a:t>
            </a:r>
            <a:r>
              <a:rPr lang="ko-KR" altLang="en-US" dirty="0"/>
              <a:t>외국인 남자</a:t>
            </a:r>
          </a:p>
          <a:p>
            <a:r>
              <a:rPr lang="en-US" altLang="ko-KR" dirty="0" err="1"/>
              <a:t>f_female</a:t>
            </a:r>
            <a:r>
              <a:rPr lang="en-US" altLang="ko-KR" dirty="0"/>
              <a:t>: </a:t>
            </a:r>
            <a:r>
              <a:rPr lang="ko-KR" altLang="en-US" dirty="0"/>
              <a:t>외국인 여자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447B8-996A-4990-B09D-9409356C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9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r>
              <a:rPr lang="ko-KR" altLang="en-US" dirty="0"/>
              <a:t>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BEFE9-EE71-4B85-9273-BAC7FC46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0143188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다시 설정</a:t>
            </a:r>
          </a:p>
          <a:p>
            <a:r>
              <a:rPr lang="ko-KR" altLang="en-US" dirty="0"/>
              <a:t>일반 열을 인덱스 열로 설정하거나</a:t>
            </a:r>
            <a:r>
              <a:rPr lang="en-US" altLang="ko-KR" dirty="0"/>
              <a:t>, </a:t>
            </a:r>
            <a:r>
              <a:rPr lang="ko-KR" altLang="en-US" dirty="0"/>
              <a:t>행 순서에 기반한 </a:t>
            </a:r>
            <a:r>
              <a:rPr lang="ko-KR" altLang="en-US" dirty="0" err="1"/>
              <a:t>정수값</a:t>
            </a:r>
            <a:r>
              <a:rPr lang="ko-KR" altLang="en-US" dirty="0"/>
              <a:t> 인덱스로 초기화 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일반 열을 인덱스로 지정</a:t>
            </a:r>
            <a:endParaRPr lang="ko-KR" altLang="en-US" sz="1200" dirty="0"/>
          </a:p>
          <a:p>
            <a:r>
              <a:rPr lang="ko-KR" altLang="en-US" dirty="0"/>
              <a:t>파일을 불러올 때 </a:t>
            </a:r>
            <a:r>
              <a:rPr lang="en-US" altLang="ko-KR" b="1" dirty="0" err="1"/>
              <a:t>index_col</a:t>
            </a:r>
            <a:r>
              <a:rPr lang="ko-KR" altLang="en-US" dirty="0"/>
              <a:t> 옵션을 사용해 인덱스가 될 열을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불러온 후에 </a:t>
            </a:r>
            <a:r>
              <a:rPr lang="en-US" altLang="ko-KR" b="1" dirty="0" err="1"/>
              <a:t>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인덱스가 될 열을 설정할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E395B5-96F6-4DA9-9856-B12020D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28949"/>
            <a:ext cx="8017404" cy="2200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315C5-033E-4151-AA78-8DD22C5E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37175"/>
            <a:ext cx="8017404" cy="27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인덱스 이름 삭제</a:t>
            </a:r>
            <a:endParaRPr lang="ko-KR" altLang="en-US" sz="1200" dirty="0"/>
          </a:p>
          <a:p>
            <a:r>
              <a:rPr lang="ko-KR" altLang="en-US" dirty="0"/>
              <a:t>인덱스 이름은 특별히 사용할 일이 없으므로 삭제합니다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365915-4776-43EA-9CC6-E07F67BA9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24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ko-KR" altLang="en-US" sz="1200" dirty="0"/>
              <a:t>배열의 기본 개념을 이해합니다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차원</a:t>
            </a:r>
            <a:r>
              <a:rPr lang="en-US" altLang="ko-KR" sz="1200" dirty="0"/>
              <a:t>, 2</a:t>
            </a:r>
            <a:r>
              <a:rPr lang="ko-KR" altLang="en-US" sz="1200" dirty="0"/>
              <a:t>차원</a:t>
            </a:r>
            <a:r>
              <a:rPr lang="en-US" altLang="ko-KR" sz="1200" dirty="0"/>
              <a:t>, 3</a:t>
            </a:r>
            <a:r>
              <a:rPr lang="ko-KR" altLang="en-US" sz="1200" dirty="0"/>
              <a:t>차원 배열을 만들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Reshape </a:t>
            </a:r>
            <a:r>
              <a:rPr lang="ko-KR" altLang="en-US" sz="1200" dirty="0"/>
              <a:t>기능을 사용해 배열 형태를 바꿀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인덱싱과 </a:t>
            </a:r>
            <a:r>
              <a:rPr lang="ko-KR" altLang="en-US" sz="1200" dirty="0" err="1"/>
              <a:t>슬라이싱으로</a:t>
            </a:r>
            <a:r>
              <a:rPr lang="ko-KR" altLang="en-US" sz="1200" dirty="0"/>
              <a:t> 원하는 데이터를 조회할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배열 사이의 기본적인 연산을 수행할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인덱스 초기화</a:t>
            </a:r>
            <a:endParaRPr lang="ko-KR" altLang="en-US" sz="1200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메서드를 사용해 행 번호에 기반한 정수 값으로 인덱스를 초기화 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drop=True</a:t>
            </a:r>
            <a:r>
              <a:rPr lang="ko-KR" altLang="en-US" dirty="0"/>
              <a:t>를 설정하면 기존 인덱스 열을 일반 열로 가져오지 않고 버립니다</a:t>
            </a:r>
            <a:r>
              <a:rPr lang="en-US" altLang="ko-KR" dirty="0"/>
              <a:t>.(</a:t>
            </a:r>
            <a:r>
              <a:rPr lang="ko-KR" altLang="en-US" dirty="0"/>
              <a:t>기본값</a:t>
            </a:r>
            <a:r>
              <a:rPr lang="en-US" altLang="ko-KR" dirty="0"/>
              <a:t>=False)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B0CD7C-8A8E-4F85-AF42-73EEE928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040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20D131-E81B-4C31-B6E4-3C3CAE47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0" y="3703444"/>
            <a:ext cx="7271575" cy="2675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B30912-BBA4-4091-B661-7CC2E109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54" y="3682716"/>
            <a:ext cx="6876055" cy="26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A48883-91D5-499E-81A1-5E8EA934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" y="1113573"/>
            <a:ext cx="7124165" cy="37899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1569A-E0E5-4D9C-81AF-BB1DADC9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8" y="2664340"/>
            <a:ext cx="6824135" cy="36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62474-6980-4CB0-AB44-80374488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6406680" cy="3378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668EA-1C84-4783-8151-30397C09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6" y="2844800"/>
            <a:ext cx="6646029" cy="3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2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생성 </a:t>
            </a:r>
            <a:r>
              <a:rPr lang="en-US" altLang="ko-KR" dirty="0"/>
              <a:t>– </a:t>
            </a:r>
            <a:r>
              <a:rPr lang="ko-KR" altLang="en-US" dirty="0"/>
              <a:t>인덱스 다시 설정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9C7B6-895D-4861-89D9-4386B44D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1"/>
            <a:ext cx="11670591" cy="48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r>
              <a:rPr lang="ko-KR" altLang="en-US" sz="1200" dirty="0"/>
              <a:t>데이터프레임 탐색은 </a:t>
            </a:r>
            <a:r>
              <a:rPr lang="ko-KR" altLang="en-US" sz="1200" b="1" dirty="0"/>
              <a:t>데이터프레임</a:t>
            </a:r>
            <a:r>
              <a:rPr lang="ko-KR" altLang="en-US" sz="1200" dirty="0"/>
              <a:t>의 </a:t>
            </a:r>
            <a:r>
              <a:rPr lang="ko-KR" altLang="en-US" sz="1200" b="1" dirty="0"/>
              <a:t>키</a:t>
            </a:r>
            <a:r>
              <a:rPr lang="ko-KR" altLang="en-US" sz="1200" dirty="0"/>
              <a:t>와 </a:t>
            </a:r>
            <a:r>
              <a:rPr lang="ko-KR" altLang="en-US" sz="1200" b="1" dirty="0"/>
              <a:t>몸무게</a:t>
            </a:r>
            <a:r>
              <a:rPr lang="ko-KR" altLang="en-US" sz="1200" dirty="0"/>
              <a:t>를 재는 것이라 할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파일에서 불러온 데이터의 크기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분포</a:t>
            </a:r>
            <a:r>
              <a:rPr lang="en-US" altLang="ko-KR" sz="1200" dirty="0"/>
              <a:t>, </a:t>
            </a:r>
            <a:r>
              <a:rPr lang="ko-KR" altLang="en-US" sz="1200" dirty="0"/>
              <a:t>누락된 값 등을 확인할 수 있어야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확인된 내용을 통해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필요 여부를 결정합니다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데이터를 알아야 데이터를 분석할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4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탐색</a:t>
            </a:r>
          </a:p>
          <a:p>
            <a:r>
              <a:rPr lang="ko-KR" altLang="en-US" dirty="0"/>
              <a:t>데이터프레임 탐색은 </a:t>
            </a:r>
            <a:r>
              <a:rPr lang="ko-KR" altLang="en-US" b="1" dirty="0"/>
              <a:t>데이터프레임</a:t>
            </a:r>
            <a:r>
              <a:rPr lang="ko-KR" altLang="en-US" dirty="0"/>
              <a:t>의 </a:t>
            </a:r>
            <a:r>
              <a:rPr lang="ko-KR" altLang="en-US" b="1" dirty="0"/>
              <a:t>키</a:t>
            </a:r>
            <a:r>
              <a:rPr lang="ko-KR" altLang="en-US" dirty="0"/>
              <a:t>와 </a:t>
            </a:r>
            <a:r>
              <a:rPr lang="ko-KR" altLang="en-US" b="1" dirty="0"/>
              <a:t>몸무게</a:t>
            </a:r>
            <a:r>
              <a:rPr lang="ko-KR" altLang="en-US" dirty="0"/>
              <a:t>를 재는 것이라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파일에서 불러온 데이터의 크기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누락된 값 등을 확인할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확인된 내용을 통해 데이터 </a:t>
            </a:r>
            <a:r>
              <a:rPr lang="ko-KR" altLang="en-US" dirty="0" err="1"/>
              <a:t>전처리</a:t>
            </a:r>
            <a:r>
              <a:rPr lang="ko-KR" altLang="en-US" dirty="0"/>
              <a:t> 필요 여부를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알아야 데이터를 분석할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[tips </a:t>
            </a:r>
            <a:r>
              <a:rPr lang="ko-KR" altLang="en-US" b="1" dirty="0"/>
              <a:t>데이터 셋 정보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 err="1"/>
              <a:t>total_bill</a:t>
            </a:r>
            <a:r>
              <a:rPr lang="en-US" altLang="ko-KR" dirty="0"/>
              <a:t>: </a:t>
            </a:r>
            <a:r>
              <a:rPr lang="ko-KR" altLang="en-US" dirty="0"/>
              <a:t>금액</a:t>
            </a:r>
          </a:p>
          <a:p>
            <a:r>
              <a:rPr lang="en-US" altLang="ko-KR" dirty="0"/>
              <a:t>tip: </a:t>
            </a:r>
            <a:r>
              <a:rPr lang="ko-KR" altLang="en-US" dirty="0"/>
              <a:t>팁</a:t>
            </a:r>
          </a:p>
          <a:p>
            <a:r>
              <a:rPr lang="en-US" altLang="ko-KR" dirty="0"/>
              <a:t>sex: </a:t>
            </a:r>
            <a:r>
              <a:rPr lang="ko-KR" altLang="en-US" dirty="0"/>
              <a:t>성별</a:t>
            </a:r>
            <a:r>
              <a:rPr lang="en-US" altLang="ko-KR" dirty="0"/>
              <a:t>(Male, Female)</a:t>
            </a:r>
          </a:p>
          <a:p>
            <a:r>
              <a:rPr lang="en-US" altLang="ko-KR" dirty="0"/>
              <a:t>smoker: </a:t>
            </a:r>
            <a:r>
              <a:rPr lang="ko-KR" altLang="en-US" dirty="0"/>
              <a:t>흡연 여부</a:t>
            </a:r>
            <a:r>
              <a:rPr lang="en-US" altLang="ko-KR" dirty="0"/>
              <a:t>(Yes. No)</a:t>
            </a:r>
          </a:p>
          <a:p>
            <a:r>
              <a:rPr lang="en-US" altLang="ko-KR" dirty="0"/>
              <a:t>day: </a:t>
            </a:r>
            <a:r>
              <a:rPr lang="ko-KR" altLang="en-US" dirty="0"/>
              <a:t>요일</a:t>
            </a:r>
            <a:r>
              <a:rPr lang="en-US" altLang="ko-KR" dirty="0"/>
              <a:t>([</a:t>
            </a:r>
            <a:r>
              <a:rPr lang="en-US" altLang="ko-KR" dirty="0" err="1"/>
              <a:t>Thur</a:t>
            </a:r>
            <a:r>
              <a:rPr lang="en-US" altLang="ko-KR" dirty="0"/>
              <a:t>, Fri, Sat, Sun)</a:t>
            </a:r>
          </a:p>
          <a:p>
            <a:r>
              <a:rPr lang="en-US" altLang="ko-KR" dirty="0"/>
              <a:t>time: </a:t>
            </a:r>
            <a:r>
              <a:rPr lang="ko-KR" altLang="en-US" dirty="0"/>
              <a:t>시간</a:t>
            </a:r>
            <a:r>
              <a:rPr lang="en-US" altLang="ko-KR" dirty="0"/>
              <a:t>(Dinner, Lunch)</a:t>
            </a:r>
          </a:p>
          <a:p>
            <a:r>
              <a:rPr lang="en-US" altLang="ko-KR" dirty="0"/>
              <a:t>size: </a:t>
            </a:r>
            <a:r>
              <a:rPr lang="ko-KR" altLang="en-US" dirty="0"/>
              <a:t>고객 수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79F40-78DB-4B0D-A46A-8AD453F2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0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우선 익숙해져야 할 것들</a:t>
            </a:r>
            <a:endParaRPr lang="ko-KR" altLang="en-US" sz="1300" dirty="0"/>
          </a:p>
          <a:p>
            <a:r>
              <a:rPr lang="en-US" altLang="ko-KR" dirty="0"/>
              <a:t>head(): </a:t>
            </a:r>
            <a:r>
              <a:rPr lang="ko-KR" altLang="en-US" dirty="0"/>
              <a:t>상위 데이터 확인</a:t>
            </a:r>
          </a:p>
          <a:p>
            <a:r>
              <a:rPr lang="en-US" altLang="ko-KR" dirty="0"/>
              <a:t>tail(): </a:t>
            </a:r>
            <a:r>
              <a:rPr lang="ko-KR" altLang="en-US" dirty="0"/>
              <a:t>하위 데이터 확인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데이터프레임 크기</a:t>
            </a:r>
          </a:p>
          <a:p>
            <a:r>
              <a:rPr lang="en-US" altLang="ko-KR" dirty="0"/>
              <a:t>index: </a:t>
            </a:r>
            <a:r>
              <a:rPr lang="ko-KR" altLang="en-US" dirty="0"/>
              <a:t>인덱스 정보 확인</a:t>
            </a:r>
          </a:p>
          <a:p>
            <a:r>
              <a:rPr lang="en-US" altLang="ko-KR" dirty="0"/>
              <a:t>values: </a:t>
            </a:r>
            <a:r>
              <a:rPr lang="ko-KR" altLang="en-US" dirty="0"/>
              <a:t>값 정보 확인</a:t>
            </a:r>
          </a:p>
          <a:p>
            <a:r>
              <a:rPr lang="en-US" altLang="ko-KR" dirty="0"/>
              <a:t>columns: </a:t>
            </a:r>
            <a:r>
              <a:rPr lang="ko-KR" altLang="en-US" dirty="0"/>
              <a:t>열 정보 확인</a:t>
            </a:r>
          </a:p>
          <a:p>
            <a:r>
              <a:rPr lang="en-US" altLang="ko-KR" dirty="0" err="1"/>
              <a:t>dtypes</a:t>
            </a:r>
            <a:r>
              <a:rPr lang="en-US" altLang="ko-KR" dirty="0"/>
              <a:t>: </a:t>
            </a:r>
            <a:r>
              <a:rPr lang="ko-KR" altLang="en-US" dirty="0"/>
              <a:t>열 자료형 확인</a:t>
            </a:r>
          </a:p>
          <a:p>
            <a:r>
              <a:rPr lang="en-US" altLang="ko-KR" dirty="0"/>
              <a:t>info(): </a:t>
            </a:r>
            <a:r>
              <a:rPr lang="ko-KR" altLang="en-US" dirty="0"/>
              <a:t>열에 대한 상세한 정보 확인</a:t>
            </a:r>
          </a:p>
          <a:p>
            <a:r>
              <a:rPr lang="en-US" altLang="ko-KR" dirty="0"/>
              <a:t>describe(): </a:t>
            </a:r>
            <a:r>
              <a:rPr lang="ko-KR" altLang="en-US" dirty="0"/>
              <a:t>기술통계정보 확인</a:t>
            </a:r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678014-146B-4993-8DCE-6CE5E316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2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앞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뒤 일부 데이터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크기 확인</a:t>
            </a:r>
          </a:p>
          <a:p>
            <a:r>
              <a:rPr lang="en-US" altLang="ko-KR" b="1" dirty="0"/>
              <a:t>head(</a:t>
            </a:r>
            <a:r>
              <a:rPr lang="en-US" altLang="ko-KR" b="1" i="1" dirty="0"/>
              <a:t>n</a:t>
            </a:r>
            <a:r>
              <a:rPr lang="en-US" altLang="ko-KR" b="1" dirty="0"/>
              <a:t>), tail(</a:t>
            </a:r>
            <a:r>
              <a:rPr lang="en-US" altLang="ko-KR" b="1" i="1" dirty="0"/>
              <a:t>n</a:t>
            </a:r>
            <a:r>
              <a:rPr lang="en-US" altLang="ko-KR" b="1" dirty="0"/>
              <a:t>)</a:t>
            </a:r>
            <a:r>
              <a:rPr lang="ko-KR" altLang="en-US" dirty="0"/>
              <a:t> 메서드를 사용해 앞 뒤 데이터를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개수를 지정하지 않으면 기본적으로 </a:t>
            </a:r>
            <a:r>
              <a:rPr lang="en-US" altLang="ko-KR" dirty="0"/>
              <a:t>5</a:t>
            </a:r>
            <a:r>
              <a:rPr lang="ko-KR" altLang="en-US" dirty="0"/>
              <a:t>개 행이 조회됩니다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상위 데이터 확인</a:t>
            </a:r>
            <a:endParaRPr lang="en-US" altLang="ko-KR" sz="1200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0B4A9-A543-4FE8-AD52-5D5A0AA0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590799"/>
            <a:ext cx="8017404" cy="34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6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하위 데이터 확인</a:t>
            </a:r>
            <a:endParaRPr lang="en-US" altLang="ko-KR" sz="1200" dirty="0"/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크기 확인</a:t>
            </a:r>
            <a:endParaRPr lang="ko-KR" altLang="en-US" sz="1200" dirty="0"/>
          </a:p>
          <a:p>
            <a:r>
              <a:rPr lang="en-US" altLang="ko-KR" b="1" dirty="0"/>
              <a:t>(rows, cols)</a:t>
            </a:r>
            <a:r>
              <a:rPr lang="ko-KR" altLang="en-US" dirty="0"/>
              <a:t> 값을 갖는 </a:t>
            </a:r>
            <a:r>
              <a:rPr lang="ko-KR" altLang="en-US" b="1" dirty="0" err="1"/>
              <a:t>튜플</a:t>
            </a:r>
            <a:r>
              <a:rPr lang="ko-KR" altLang="en-US" dirty="0"/>
              <a:t> 형태로 확인이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분석할 때 처리할 </a:t>
            </a:r>
            <a:r>
              <a:rPr lang="ko-KR" altLang="en-US" b="1" dirty="0"/>
              <a:t>데이터 양을 확인</a:t>
            </a:r>
            <a:r>
              <a:rPr lang="ko-KR" altLang="en-US" dirty="0"/>
              <a:t>하는 목적으로 많이 사용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D122BC-B21D-4996-9852-3023ABDD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15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90BDE-7C10-4A44-A622-6F207B6CC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26688"/>
            <a:ext cx="8017404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행 정보 보기</a:t>
            </a:r>
          </a:p>
          <a:p>
            <a:pPr>
              <a:buAutoNum type="arabicParenR"/>
            </a:pPr>
            <a:r>
              <a:rPr lang="ko-KR" altLang="en-US" sz="1200" b="1" dirty="0"/>
              <a:t>인덱스 확인</a:t>
            </a: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>
              <a:buAutoNum type="arabicParenR"/>
            </a:pPr>
            <a:endParaRPr lang="en-US" altLang="ko-KR" sz="1200" b="1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값 확인</a:t>
            </a:r>
            <a:endParaRPr lang="ko-KR" altLang="en-US" sz="1200" dirty="0"/>
          </a:p>
          <a:p>
            <a:r>
              <a:rPr lang="en-US" altLang="ko-KR" dirty="0"/>
              <a:t>values </a:t>
            </a:r>
            <a:r>
              <a:rPr lang="ko-KR" altLang="en-US" dirty="0"/>
              <a:t>속성 조회 결과는 </a:t>
            </a:r>
            <a:r>
              <a:rPr lang="en-US" altLang="ko-KR" dirty="0"/>
              <a:t>Array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열 확인</a:t>
            </a:r>
            <a:endParaRPr lang="en-US" altLang="ko-KR" sz="1200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FB925-1872-44D4-A0D9-9DE860B1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93656"/>
            <a:ext cx="8017404" cy="730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E550C-136E-4124-877A-98370A89E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098879"/>
            <a:ext cx="8017404" cy="2031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7665A-4DE0-41AF-ADFA-5892AE28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453387"/>
            <a:ext cx="8017404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라이브러리 불러오기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라이브러리 불러오기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사용하려면 우선 </a:t>
            </a:r>
            <a:r>
              <a:rPr lang="en-US" altLang="ko-KR" b="1" dirty="0" err="1"/>
              <a:t>numpy</a:t>
            </a:r>
            <a:r>
              <a:rPr lang="ko-KR" altLang="en-US" dirty="0"/>
              <a:t> 라이브러리를 불러와야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라이브러리는 일반적으로 </a:t>
            </a:r>
            <a:r>
              <a:rPr lang="en-US" altLang="ko-KR" b="1" dirty="0"/>
              <a:t>np</a:t>
            </a:r>
            <a:r>
              <a:rPr lang="ko-KR" altLang="en-US" dirty="0"/>
              <a:t> 별칭을 붙여 불러옵니다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EC986-ED7F-4D52-94D4-4317659BD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568552"/>
            <a:ext cx="8017404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F4450-77A9-448B-A071-ADB47CF6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" y="2663213"/>
            <a:ext cx="6643749" cy="3670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65FB74-564E-49C2-851D-34DFAE051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8" y="2880775"/>
            <a:ext cx="5846489" cy="39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자료형 확인</a:t>
            </a:r>
            <a:endParaRPr lang="ko-KR" altLang="en-US" sz="1200" dirty="0"/>
          </a:p>
          <a:p>
            <a:r>
              <a:rPr lang="en-US" altLang="ko-KR" dirty="0"/>
              <a:t>int64: </a:t>
            </a:r>
            <a:r>
              <a:rPr lang="ko-KR" altLang="en-US" dirty="0"/>
              <a:t>정수형 데이터</a:t>
            </a:r>
            <a:r>
              <a:rPr lang="en-US" altLang="ko-KR" dirty="0"/>
              <a:t>(int)</a:t>
            </a:r>
          </a:p>
          <a:p>
            <a:r>
              <a:rPr lang="en-US" altLang="ko-KR" dirty="0"/>
              <a:t>float64: </a:t>
            </a:r>
            <a:r>
              <a:rPr lang="ko-KR" altLang="en-US" dirty="0"/>
              <a:t>실수형 데이터</a:t>
            </a:r>
            <a:r>
              <a:rPr lang="en-US" altLang="ko-KR" dirty="0"/>
              <a:t>(float)</a:t>
            </a:r>
          </a:p>
          <a:p>
            <a:r>
              <a:rPr lang="en-US" altLang="ko-KR" dirty="0"/>
              <a:t>object: </a:t>
            </a:r>
            <a:r>
              <a:rPr lang="ko-KR" altLang="en-US" dirty="0"/>
              <a:t>문자열 데이터</a:t>
            </a:r>
            <a:r>
              <a:rPr lang="en-US" altLang="ko-KR" dirty="0"/>
              <a:t>(string)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8E43F-D9DA-4F9B-B482-4579E1F9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76624"/>
            <a:ext cx="8017404" cy="5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 </a:t>
            </a:r>
            <a:r>
              <a:rPr lang="ko-KR" altLang="en-US" sz="1200" b="1" dirty="0"/>
              <a:t>기술 통계 확인</a:t>
            </a:r>
            <a:endParaRPr lang="ko-KR" altLang="en-US" sz="1200" dirty="0"/>
          </a:p>
          <a:p>
            <a:r>
              <a:rPr lang="ko-KR" altLang="en-US" dirty="0"/>
              <a:t>기술 통계</a:t>
            </a:r>
            <a:r>
              <a:rPr lang="en-US" altLang="ko-KR" dirty="0"/>
              <a:t>(Descriptive Statistics)</a:t>
            </a:r>
            <a:r>
              <a:rPr lang="ko-KR" altLang="en-US" dirty="0"/>
              <a:t>는 데이터의 정리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해석</a:t>
            </a:r>
            <a:r>
              <a:rPr lang="en-US" altLang="ko-KR" dirty="0"/>
              <a:t>, </a:t>
            </a:r>
            <a:r>
              <a:rPr lang="ko-KR" altLang="en-US" dirty="0"/>
              <a:t>표현 등을 통해 데이터가 갖는 특성을 나타내는 정보입니다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describe() </a:t>
            </a:r>
            <a:r>
              <a:rPr lang="ko-KR" altLang="en-US" dirty="0"/>
              <a:t>메서드는 데이터에 대한 많은 정보를 제공하는 매우 중요한 메서드입니다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개수</a:t>
            </a:r>
            <a:r>
              <a:rPr lang="en-US" altLang="ko-KR" dirty="0"/>
              <a:t>(count), </a:t>
            </a:r>
            <a:r>
              <a:rPr lang="ko-KR" altLang="en-US" dirty="0"/>
              <a:t>평균</a:t>
            </a:r>
            <a:r>
              <a:rPr lang="en-US" altLang="ko-KR" dirty="0"/>
              <a:t>(mean), </a:t>
            </a:r>
            <a:r>
              <a:rPr lang="ko-KR" altLang="en-US" dirty="0"/>
              <a:t>표준편차</a:t>
            </a:r>
            <a:r>
              <a:rPr lang="en-US" altLang="ko-KR" dirty="0"/>
              <a:t>(std), </a:t>
            </a:r>
            <a:r>
              <a:rPr lang="ko-KR" altLang="en-US" dirty="0"/>
              <a:t>최솟값</a:t>
            </a:r>
            <a:r>
              <a:rPr lang="en-US" altLang="ko-KR" dirty="0"/>
              <a:t>(min), </a:t>
            </a:r>
            <a:r>
              <a:rPr lang="ko-KR" altLang="en-US" dirty="0" err="1"/>
              <a:t>사분위값</a:t>
            </a:r>
            <a:r>
              <a:rPr lang="en-US" altLang="ko-KR" dirty="0"/>
              <a:t>(25%, 50%, 75%), </a:t>
            </a:r>
            <a:r>
              <a:rPr lang="ko-KR" altLang="en-US" dirty="0"/>
              <a:t>최댓값</a:t>
            </a:r>
            <a:r>
              <a:rPr lang="en-US" altLang="ko-KR" dirty="0"/>
              <a:t>(max)</a:t>
            </a:r>
            <a:r>
              <a:rPr lang="ko-KR" altLang="en-US" dirty="0"/>
              <a:t>을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일부 열에 대해서만 기술 통계를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ED09D-84F4-4899-BFE1-4082B8F4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208616"/>
            <a:ext cx="8017404" cy="2575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BA9234-BE40-42BD-ABDF-A491B3A7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64275"/>
            <a:ext cx="8017404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87AD21-8582-4E49-A130-B3827073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274950" cy="389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33395C-E743-46E6-BD0B-DD08E3DF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0" y="3494393"/>
            <a:ext cx="6434667" cy="28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6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94336-B6E0-4272-90E0-F90A41A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416514" cy="3162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F61F4-B104-460F-89C9-0A0B4568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6" y="3987800"/>
            <a:ext cx="6468485" cy="2630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920A45-8552-4602-A5E4-AE47E383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79" y="1247594"/>
            <a:ext cx="6171416" cy="32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ko-KR" altLang="en-US" dirty="0"/>
              <a:t>인덱스를 기준으로 정렬하는 방법과 특정 열을 기준으로 정렬하는 방법이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sort_values</a:t>
            </a:r>
            <a:r>
              <a:rPr lang="en-US" altLang="ko-KR" b="1" dirty="0"/>
              <a:t>()</a:t>
            </a:r>
            <a:r>
              <a:rPr lang="ko-KR" altLang="en-US" dirty="0"/>
              <a:t> 메서드로 </a:t>
            </a:r>
            <a:r>
              <a:rPr lang="ko-KR" altLang="en-US" b="1" dirty="0"/>
              <a:t>특정 열</a:t>
            </a:r>
            <a:r>
              <a:rPr lang="ko-KR" altLang="en-US" dirty="0"/>
              <a:t>을 기준으로 정렬합니다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ascending</a:t>
            </a:r>
            <a:r>
              <a:rPr lang="ko-KR" altLang="en-US" dirty="0"/>
              <a:t> 옵션을 설정해 오름차순</a:t>
            </a:r>
            <a:r>
              <a:rPr lang="en-US" altLang="ko-KR" dirty="0"/>
              <a:t>, </a:t>
            </a:r>
            <a:r>
              <a:rPr lang="ko-KR" altLang="en-US" dirty="0"/>
              <a:t>내림차순을 설정할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ascending=True: </a:t>
            </a:r>
            <a:r>
              <a:rPr lang="ko-KR" altLang="en-US" dirty="0"/>
              <a:t>오름차순 정렬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ascending=False: </a:t>
            </a:r>
            <a:r>
              <a:rPr lang="ko-KR" altLang="en-US" dirty="0"/>
              <a:t>내림차순 정렬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D74AA-A4FD-4861-B2AE-57D55672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정렬해서 보기</a:t>
            </a:r>
          </a:p>
          <a:p>
            <a:r>
              <a:rPr lang="en-US" altLang="ko-KR" dirty="0"/>
              <a:t>172, 111</a:t>
            </a:r>
            <a:r>
              <a:rPr lang="ko-KR" altLang="en-US" dirty="0"/>
              <a:t>이 바뀐 것을 확인한다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3C458A-B518-4341-9784-6B4FDD66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31600"/>
            <a:ext cx="8017404" cy="49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7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D69BF-3288-4BC4-A7FE-618B0780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521095" cy="4066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33C62-B741-440C-A2BE-FB2F4B1A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4" y="2327339"/>
            <a:ext cx="5909863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6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807FE-CD35-40F7-99BC-EAEAC127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5970584" cy="4728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AEC43B-DD82-475C-867E-680E6BC1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50" y="2306795"/>
            <a:ext cx="6336149" cy="4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기본 집계</a:t>
            </a:r>
          </a:p>
          <a:p>
            <a:r>
              <a:rPr lang="ko-KR" altLang="en-US" dirty="0"/>
              <a:t>데이터를 좀더 이해하기 위해 </a:t>
            </a:r>
            <a:r>
              <a:rPr lang="ko-KR" altLang="en-US" dirty="0" err="1"/>
              <a:t>고유값</a:t>
            </a:r>
            <a:r>
              <a:rPr lang="en-US" altLang="ko-KR" dirty="0"/>
              <a:t>, </a:t>
            </a:r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등을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 err="1"/>
              <a:t>고유값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/>
              <a:t>범주형 열</a:t>
            </a:r>
            <a:r>
              <a:rPr lang="en-US" altLang="ko-KR" dirty="0"/>
              <a:t>(</a:t>
            </a:r>
            <a:r>
              <a:rPr lang="ko-KR" altLang="en-US" dirty="0"/>
              <a:t>열이 가진 값이 일정한 값인 경우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등급 등</a:t>
            </a:r>
            <a:r>
              <a:rPr lang="en-US" altLang="ko-KR" dirty="0"/>
              <a:t>)</a:t>
            </a:r>
            <a:r>
              <a:rPr lang="ko-KR" altLang="en-US" dirty="0"/>
              <a:t>인지 확인할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 err="1"/>
              <a:t>고유값</a:t>
            </a:r>
            <a:r>
              <a:rPr lang="ko-KR" altLang="en-US" sz="1200" b="1" dirty="0"/>
              <a:t> 확인</a:t>
            </a:r>
            <a:endParaRPr lang="ko-KR" altLang="en-US" sz="1200" dirty="0"/>
          </a:p>
          <a:p>
            <a:r>
              <a:rPr lang="en-US" altLang="ko-KR" dirty="0"/>
              <a:t>unique() </a:t>
            </a:r>
            <a:r>
              <a:rPr lang="ko-KR" altLang="en-US" dirty="0"/>
              <a:t>메서드로 </a:t>
            </a:r>
            <a:r>
              <a:rPr lang="ko-KR" altLang="en-US" dirty="0" err="1"/>
              <a:t>고유값을</a:t>
            </a:r>
            <a:r>
              <a:rPr lang="ko-KR" altLang="en-US" dirty="0"/>
              <a:t> 확인하며</a:t>
            </a:r>
            <a:r>
              <a:rPr lang="en-US" altLang="ko-KR" dirty="0"/>
              <a:t>, </a:t>
            </a:r>
            <a:r>
              <a:rPr lang="ko-KR" altLang="en-US" dirty="0"/>
              <a:t>결과값은 배열 형태가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고윳값과</a:t>
            </a:r>
            <a:r>
              <a:rPr lang="ko-KR" altLang="en-US" sz="1200" b="1" dirty="0"/>
              <a:t> 개수 확인</a:t>
            </a:r>
            <a:endParaRPr lang="ko-KR" altLang="en-US" sz="1200" dirty="0"/>
          </a:p>
          <a:p>
            <a:r>
              <a:rPr lang="en-US" altLang="ko-KR" dirty="0" err="1"/>
              <a:t>value_counts</a:t>
            </a:r>
            <a:r>
              <a:rPr lang="en-US" altLang="ko-KR" dirty="0"/>
              <a:t>() </a:t>
            </a:r>
            <a:r>
              <a:rPr lang="ko-KR" altLang="en-US" dirty="0"/>
              <a:t>메서드로 </a:t>
            </a:r>
            <a:r>
              <a:rPr lang="ko-KR" altLang="en-US" dirty="0" err="1"/>
              <a:t>고윳값과</a:t>
            </a:r>
            <a:r>
              <a:rPr lang="ko-KR" altLang="en-US" dirty="0"/>
              <a:t> 그 개수를 확인하며</a:t>
            </a:r>
            <a:r>
              <a:rPr lang="en-US" altLang="ko-KR" dirty="0"/>
              <a:t>, </a:t>
            </a:r>
            <a:r>
              <a:rPr lang="ko-KR" altLang="en-US" dirty="0" err="1"/>
              <a:t>결괏값은</a:t>
            </a:r>
            <a:r>
              <a:rPr lang="ko-KR" altLang="en-US" dirty="0"/>
              <a:t> 시리즈 형태가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dropna</a:t>
            </a:r>
            <a:r>
              <a:rPr lang="en-US" altLang="ko-KR" dirty="0"/>
              <a:t> </a:t>
            </a:r>
            <a:r>
              <a:rPr lang="ko-KR" altLang="en-US" dirty="0"/>
              <a:t>옵션을 생략하거나 </a:t>
            </a:r>
            <a:r>
              <a:rPr lang="en-US" altLang="ko-KR" dirty="0" err="1"/>
              <a:t>dropna</a:t>
            </a:r>
            <a:r>
              <a:rPr lang="en-US" altLang="ko-KR" dirty="0"/>
              <a:t>=True</a:t>
            </a:r>
            <a:r>
              <a:rPr lang="ko-KR" altLang="en-US" dirty="0"/>
              <a:t>로 지정하면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값은 대상에서 제외합니다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CE68F-A5AB-4596-ABE2-8143063C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108525"/>
            <a:ext cx="8017404" cy="125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497F73-4F1B-431B-A245-3819F179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467224"/>
            <a:ext cx="8017404" cy="18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2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/>
              <a:t>막대 차트로 시각화를 함으로써 숫자 데이터보다 더 쉽게 비교 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56F3D2-02F7-4F55-8A5E-1F59ED465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113572"/>
            <a:ext cx="8017404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ko-KR" altLang="en-US" dirty="0"/>
              <a:t>편의를 위해 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</a:t>
            </a:r>
            <a:r>
              <a:rPr lang="ko-KR" altLang="en-US" dirty="0"/>
              <a:t>을 그냥 </a:t>
            </a:r>
            <a:r>
              <a:rPr lang="ko-KR" altLang="en-US" b="1" dirty="0"/>
              <a:t>배열</a:t>
            </a:r>
            <a:r>
              <a:rPr lang="ko-KR" altLang="en-US" dirty="0"/>
              <a:t>이라고 부르기로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데이터 처리시 배열로 변환해 연산을 하거나</a:t>
            </a:r>
            <a:r>
              <a:rPr lang="en-US" altLang="ko-KR" dirty="0"/>
              <a:t>, </a:t>
            </a:r>
            <a:r>
              <a:rPr lang="ko-KR" altLang="en-US" dirty="0"/>
              <a:t>결과가 배열로 표시되는 경우가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배열에 대한 개념은 정확히 파악해 두기를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300" b="1" dirty="0"/>
              <a:t>용어 정의</a:t>
            </a:r>
          </a:p>
          <a:p>
            <a:r>
              <a:rPr lang="en-US" altLang="ko-KR" b="1" dirty="0"/>
              <a:t>[</a:t>
            </a:r>
            <a:r>
              <a:rPr lang="ko-KR" altLang="en-US" b="1" dirty="0"/>
              <a:t>용어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axis: </a:t>
            </a:r>
            <a:r>
              <a:rPr lang="ko-KR" altLang="en-US" dirty="0"/>
              <a:t>배열의 각 축</a:t>
            </a:r>
          </a:p>
          <a:p>
            <a:r>
              <a:rPr lang="en-US" altLang="ko-KR" dirty="0"/>
              <a:t>rank: </a:t>
            </a:r>
            <a:r>
              <a:rPr lang="ko-KR" altLang="en-US" dirty="0"/>
              <a:t>축의 개수</a:t>
            </a:r>
          </a:p>
          <a:p>
            <a:r>
              <a:rPr lang="en-US" altLang="ko-KR" dirty="0"/>
              <a:t>shape: </a:t>
            </a:r>
            <a:r>
              <a:rPr lang="ko-KR" altLang="en-US" dirty="0"/>
              <a:t>축의 길이</a:t>
            </a:r>
            <a:r>
              <a:rPr lang="en-US" altLang="ko-KR" dirty="0"/>
              <a:t>, </a:t>
            </a:r>
            <a:r>
              <a:rPr lang="ko-KR" altLang="en-US" dirty="0"/>
              <a:t>배열의 크기</a:t>
            </a:r>
          </a:p>
          <a:p>
            <a:r>
              <a:rPr lang="en-US" altLang="ko-KR" b="1" dirty="0"/>
              <a:t>[3 x 4 </a:t>
            </a:r>
            <a:r>
              <a:rPr lang="ko-KR" altLang="en-US" b="1" dirty="0"/>
              <a:t>배열의 경우</a:t>
            </a:r>
            <a:r>
              <a:rPr lang="en-US" altLang="ko-KR" b="1" dirty="0"/>
              <a:t>]</a:t>
            </a:r>
            <a:endParaRPr lang="ko-KR" altLang="en-US" dirty="0"/>
          </a:p>
          <a:p>
            <a:r>
              <a:rPr lang="en-US" altLang="ko-KR" dirty="0"/>
              <a:t>axis 0 </a:t>
            </a:r>
            <a:r>
              <a:rPr lang="ko-KR" altLang="en-US" dirty="0"/>
              <a:t>과 </a:t>
            </a:r>
            <a:r>
              <a:rPr lang="en-US" altLang="ko-KR" dirty="0"/>
              <a:t>axis 1 </a:t>
            </a:r>
            <a:r>
              <a:rPr lang="ko-KR" altLang="en-US" dirty="0"/>
              <a:t>을 갖는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  <a:p>
            <a:r>
              <a:rPr lang="en-US" altLang="ko-KR" dirty="0"/>
              <a:t>rank 2 array</a:t>
            </a:r>
          </a:p>
          <a:p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(3, 4)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421BB-4BC0-41A1-9BE9-0464CD94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163233"/>
            <a:ext cx="4898851" cy="32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 err="1"/>
              <a:t>고유값과</a:t>
            </a:r>
            <a:r>
              <a:rPr lang="ko-KR" altLang="en-US" sz="1200" b="1" dirty="0"/>
              <a:t> 개수 확인</a:t>
            </a:r>
            <a:endParaRPr lang="en-US" altLang="ko-KR" dirty="0"/>
          </a:p>
          <a:p>
            <a:r>
              <a:rPr lang="ko-KR" altLang="en-US" dirty="0" err="1"/>
              <a:t>고유값</a:t>
            </a:r>
            <a:r>
              <a:rPr lang="ko-KR" altLang="en-US" dirty="0"/>
              <a:t> 열 개수</a:t>
            </a:r>
            <a:r>
              <a:rPr lang="en-US" altLang="ko-KR" dirty="0"/>
              <a:t>, </a:t>
            </a:r>
            <a:r>
              <a:rPr lang="ko-KR" altLang="en-US" dirty="0"/>
              <a:t>비중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FB209-34D6-4955-A175-60E08A09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10374"/>
            <a:ext cx="8017404" cy="4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 err="1"/>
              <a:t>최빈값</a:t>
            </a:r>
            <a:r>
              <a:rPr lang="ko-KR" altLang="en-US" sz="1300" b="1" dirty="0"/>
              <a:t> 확인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가장 많이 관측되는 수</a:t>
            </a:r>
            <a:r>
              <a:rPr lang="en-US" altLang="ko-KR" dirty="0"/>
              <a:t>, </a:t>
            </a:r>
            <a:r>
              <a:rPr lang="ko-KR" altLang="en-US" dirty="0"/>
              <a:t>즉 주어진 값 중에서 가장 자주 나오는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{1, 3, 6, 6, 6, 7, 7, 12, 12, 17}</a:t>
            </a:r>
            <a:r>
              <a:rPr lang="ko-KR" altLang="en-US" dirty="0"/>
              <a:t>의 </a:t>
            </a:r>
            <a:r>
              <a:rPr lang="ko-KR" altLang="en-US" dirty="0" err="1"/>
              <a:t>최빈값은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최빈값은</a:t>
            </a:r>
            <a:r>
              <a:rPr lang="ko-KR" altLang="en-US" dirty="0"/>
              <a:t> 산술 평균과 달리 유일한 값이 아닐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mode() </a:t>
            </a:r>
            <a:r>
              <a:rPr lang="ko-KR" altLang="en-US" dirty="0"/>
              <a:t>메서드로 </a:t>
            </a:r>
            <a:r>
              <a:rPr lang="ko-KR" altLang="en-US" dirty="0" err="1"/>
              <a:t>최빈값을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최빈값이</a:t>
            </a:r>
            <a:r>
              <a:rPr lang="ko-KR" altLang="en-US" dirty="0"/>
              <a:t> </a:t>
            </a:r>
            <a:r>
              <a:rPr lang="ko-KR" altLang="en-US" dirty="0" err="1"/>
              <a:t>여렷인</a:t>
            </a:r>
            <a:r>
              <a:rPr lang="ko-KR" altLang="en-US" dirty="0"/>
              <a:t> 경우 행으로 구분되어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300" b="1" dirty="0"/>
              <a:t>기본 통계 메서드 사용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1</a:t>
            </a:r>
            <a:r>
              <a:rPr lang="ko-KR" altLang="en-US" dirty="0"/>
              <a:t>차 집계 한 후 분석을 진행하는 경우가 많으므로 필히 </a:t>
            </a:r>
            <a:r>
              <a:rPr lang="ko-KR" altLang="en-US" dirty="0" err="1"/>
              <a:t>알아두어야</a:t>
            </a:r>
            <a:r>
              <a:rPr lang="ko-KR" altLang="en-US" dirty="0"/>
              <a:t> 할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배우는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기능에서 같이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간단한 데이터프레임을 만들어 전체 집계를 </a:t>
            </a:r>
            <a:r>
              <a:rPr lang="ko-KR" altLang="en-US" dirty="0" err="1"/>
              <a:t>해봅니디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1808-C4D1-44D9-AFC1-84D662B4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2226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AFEDA-3228-433A-BB1C-DD9DD15F0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3750733"/>
            <a:ext cx="8017404" cy="27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3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df.sum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 err="1"/>
              <a:t>df.sum</a:t>
            </a:r>
            <a:r>
              <a:rPr lang="en-US" altLang="ko-KR" dirty="0"/>
              <a:t>(axis=0) </a:t>
            </a:r>
            <a:r>
              <a:rPr lang="ko-KR" altLang="en-US" dirty="0"/>
              <a:t>과 같으며 전체 열 기준으로 합을 집계합니다</a:t>
            </a:r>
          </a:p>
          <a:p>
            <a:r>
              <a:rPr lang="ko-KR" altLang="en-US" dirty="0"/>
              <a:t>전체 행 기준으로 집계를 하려면 </a:t>
            </a:r>
            <a:r>
              <a:rPr lang="en-US" altLang="ko-KR" dirty="0" err="1"/>
              <a:t>df.sum</a:t>
            </a:r>
            <a:r>
              <a:rPr lang="en-US" altLang="ko-KR" dirty="0"/>
              <a:t>(axis=1) </a:t>
            </a:r>
            <a:r>
              <a:rPr lang="ko-KR" altLang="en-US" dirty="0"/>
              <a:t>형태로 </a:t>
            </a:r>
            <a:r>
              <a:rPr lang="en-US" altLang="ko-KR" dirty="0"/>
              <a:t>axis=1</a:t>
            </a:r>
            <a:r>
              <a:rPr lang="ko-KR" altLang="en-US" dirty="0"/>
              <a:t>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9525F-2887-4583-8EA5-930DB3B7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809856"/>
            <a:ext cx="8017404" cy="38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22B56-7AD6-4811-84A9-488B3780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9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 </a:t>
            </a:r>
            <a:r>
              <a:rPr lang="ko-KR" altLang="en-US" dirty="0"/>
              <a:t>데이터프레임에 대한 집계를 수행해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499154-AF17-4477-8355-30B9CD1C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1388291"/>
            <a:ext cx="801740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데이터프레임 탐색 연습문제 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C7C213-28A9-4813-992A-EEFA30DF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21724" cy="372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C20C12-40C5-4970-A624-DFAD5D1B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49" y="2676015"/>
            <a:ext cx="6352646" cy="34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3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DE0AB-2C05-4F32-AB1F-1FAA6075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2"/>
            <a:ext cx="7001662" cy="3441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ECDEC-3530-467B-AC8E-F7979A63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08" y="1902035"/>
            <a:ext cx="5086829" cy="42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5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D2C7B-C86C-4360-8E63-FC244974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346115" cy="3881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F4C6F-CF97-41A1-BEC8-577EA9BC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81" y="2648479"/>
            <a:ext cx="7227356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2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78F7F-CAA7-47C6-8FEC-593285EA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9730"/>
            <a:ext cx="6300787" cy="4629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1526C4-330B-4BC0-8C35-89BABDE6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7" y="1227667"/>
            <a:ext cx="5873678" cy="52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2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738DE-448E-411F-9BC9-B8AC4FA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518771" cy="1591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F2060-7720-4201-B16E-92E26A6FB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4" y="2602210"/>
            <a:ext cx="7681959" cy="3186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C86AC4-C6AD-4FBF-A1A7-C625CC89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85" y="1455204"/>
            <a:ext cx="5522483" cy="47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배열 만들기</a:t>
            </a:r>
          </a:p>
          <a:p>
            <a:r>
              <a:rPr lang="en-US" altLang="ko-KR" b="1" dirty="0" err="1"/>
              <a:t>np.array</a:t>
            </a:r>
            <a:r>
              <a:rPr lang="en-US" altLang="ko-KR" b="1" dirty="0"/>
              <a:t>() </a:t>
            </a:r>
            <a:r>
              <a:rPr lang="ko-KR" altLang="en-US" b="1" dirty="0"/>
              <a:t>함수</a:t>
            </a:r>
            <a:r>
              <a:rPr lang="ko-KR" altLang="en-US" dirty="0"/>
              <a:t>를 사용해서 배열을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 </a:t>
            </a:r>
            <a:r>
              <a:rPr lang="ko-KR" altLang="en-US" b="1" dirty="0"/>
              <a:t>리스트</a:t>
            </a:r>
            <a:r>
              <a:rPr lang="ko-KR" altLang="en-US" dirty="0"/>
              <a:t>로부터 배열을 만들거나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관련 함수 결과값이 배열이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1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2</a:t>
            </a:r>
            <a:r>
              <a:rPr lang="ko-KR" altLang="en-US" sz="1200" b="1" dirty="0"/>
              <a:t>차원 배열 만들기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DA630-6BA9-4921-A1FB-4B86F34A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480907"/>
            <a:ext cx="8017404" cy="2031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BF5F46-F895-45A9-BE6E-56A8F158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72937"/>
            <a:ext cx="8017404" cy="20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3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94B39-8220-4520-A2F2-298758D7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6" y="1113573"/>
            <a:ext cx="6385627" cy="4610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DA4F89-ACF1-45F6-8880-BFF8F2DD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87" y="1596835"/>
            <a:ext cx="6907132" cy="47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1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1B0D46-3485-4A26-B4C9-0BC7C743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5400675" cy="1885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E7417-07CF-4CD6-BF67-A09044E5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6" y="1388291"/>
            <a:ext cx="6206067" cy="5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5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탐색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CADA00-A546-49A5-8F04-0D83A525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836016" cy="55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데이터 </a:t>
            </a:r>
            <a:r>
              <a:rPr lang="ko-KR" altLang="en-US" dirty="0" err="1"/>
              <a:t>읽어오기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조회</a:t>
            </a:r>
          </a:p>
          <a:p>
            <a:r>
              <a:rPr lang="ko-KR" altLang="en-US" dirty="0"/>
              <a:t>보고자 하는 데이터를 즉시 조회할 수 있도록 반복 학습과 실습을 통해 익숙해져야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데이터프레임을 대상으로 조회하는 방법은 다양합니다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한 가지 방법을 선택해 일관되게 사용하기를 권고합니다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읽어오기</a:t>
            </a:r>
            <a:endParaRPr lang="ko-KR" altLang="en-US" sz="14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BB579-AD65-44BD-9C0B-B12DFF57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CA1D0-1D53-4C46-A8F8-0F840421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2958863"/>
            <a:ext cx="8017404" cy="32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특정 열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 : , 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조회할 열 이름을 리스트로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조회할 열이 하나면 리스트 형태가 아니어도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열 부분은 생략할 수 있었지만</a:t>
            </a:r>
            <a:r>
              <a:rPr lang="en-US" altLang="ko-KR" dirty="0"/>
              <a:t>, </a:t>
            </a:r>
            <a:r>
              <a:rPr lang="ko-KR" altLang="en-US" b="1" dirty="0"/>
              <a:t>행 부분을 생략할 수는 없습니다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하지만 </a:t>
            </a:r>
            <a:r>
              <a:rPr lang="en-US" altLang="ko-KR" b="1" dirty="0"/>
              <a:t>df[[</a:t>
            </a:r>
            <a:r>
              <a:rPr lang="ko-KR" altLang="en-US" b="1" dirty="0"/>
              <a:t>열 이름</a:t>
            </a:r>
            <a:r>
              <a:rPr lang="en-US" altLang="ko-KR" b="1" dirty="0"/>
              <a:t>1, </a:t>
            </a:r>
            <a:r>
              <a:rPr lang="ko-KR" altLang="en-US" b="1" dirty="0"/>
              <a:t>열 이름</a:t>
            </a:r>
            <a:r>
              <a:rPr lang="en-US" altLang="ko-KR" b="1" dirty="0"/>
              <a:t>2,...]]</a:t>
            </a:r>
            <a:r>
              <a:rPr lang="ko-KR" altLang="en-US" dirty="0"/>
              <a:t> 형태로 </a:t>
            </a:r>
            <a:r>
              <a:rPr lang="ko-KR" altLang="en-US" dirty="0" err="1"/>
              <a:t>인덱서를</a:t>
            </a:r>
            <a:r>
              <a:rPr lang="ko-KR" altLang="en-US" dirty="0"/>
              <a:t> 생략함이 일반적입니다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40FA9-C7CF-4CF5-A2A2-CD41C59C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235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0D6FDA-06AB-4162-94B2-A26A4EC4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742267"/>
            <a:ext cx="8017404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3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특정 열 조회 연습문제</a:t>
            </a:r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899D2-7D6E-4057-A483-6CAB3DEC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" y="1113572"/>
            <a:ext cx="6013095" cy="4418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D9B2CE-CEBD-44D0-980A-5106DBE1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1586411"/>
            <a:ext cx="6307814" cy="47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6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열 범위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열 범위 조회</a:t>
            </a:r>
          </a:p>
          <a:p>
            <a:r>
              <a:rPr lang="ko-KR" altLang="en-US" dirty="0"/>
              <a:t>범위 조회는 </a:t>
            </a:r>
            <a:r>
              <a:rPr lang="en-US" altLang="ko-KR" b="1" dirty="0" err="1"/>
              <a:t>df.loc</a:t>
            </a:r>
            <a:r>
              <a:rPr lang="en-US" altLang="ko-KR" b="1" dirty="0"/>
              <a:t>[:, </a:t>
            </a:r>
            <a:r>
              <a:rPr lang="ko-KR" altLang="en-US" b="1" dirty="0"/>
              <a:t>열 이름</a:t>
            </a:r>
            <a:r>
              <a:rPr lang="en-US" altLang="ko-KR" b="1" dirty="0"/>
              <a:t>1:</a:t>
            </a:r>
            <a:r>
              <a:rPr lang="ko-KR" altLang="en-US" b="1" dirty="0"/>
              <a:t>열 이름</a:t>
            </a:r>
            <a:r>
              <a:rPr lang="en-US" altLang="ko-KR" b="1" dirty="0"/>
              <a:t>2]</a:t>
            </a:r>
            <a:r>
              <a:rPr lang="ko-KR" altLang="en-US" dirty="0"/>
              <a:t> 형태로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범위는 하나만 지정할 수 있어 리스트가 될 수 없으니 대괄호를 사용하지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 마지막 열도 조회 대상에 포함됩니다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5D2F82-D023-45C9-8E2A-F4001E50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4648"/>
            <a:ext cx="801740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4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조건으로 조회</a:t>
            </a:r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]</a:t>
            </a:r>
            <a:r>
              <a:rPr lang="ko-KR" altLang="en-US" dirty="0"/>
              <a:t> 형태로 조건을 지정해 조건에 만족하는 데이터만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조건이 제대로 판단이 되는지 확인한 후 그 </a:t>
            </a:r>
            <a:r>
              <a:rPr lang="ko-KR" altLang="en-US" b="1" dirty="0"/>
              <a:t>조건을 대괄호 안에</a:t>
            </a:r>
            <a:r>
              <a:rPr lang="ko-KR" altLang="en-US" dirty="0"/>
              <a:t> 넣으면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단일 조건 조회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조건을 변수로 선언해 사용할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380E27-ED89-4BE2-A4F2-F69DF93E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2"/>
            <a:ext cx="8017404" cy="2346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0C4092-9DAE-499F-BE10-485CFC0B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945468"/>
            <a:ext cx="8017404" cy="2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5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여러 조건 조회</a:t>
            </a:r>
            <a:endParaRPr lang="ko-KR" altLang="en-US" sz="1200" dirty="0"/>
          </a:p>
          <a:p>
            <a:r>
              <a:rPr lang="en-US" altLang="ko-KR" dirty="0"/>
              <a:t>[ ]</a:t>
            </a:r>
            <a:r>
              <a:rPr lang="ko-KR" altLang="en-US" dirty="0"/>
              <a:t>안에 조건을 </a:t>
            </a:r>
            <a:r>
              <a:rPr lang="ko-KR" altLang="en-US" dirty="0" err="1"/>
              <a:t>여러개</a:t>
            </a:r>
            <a:r>
              <a:rPr lang="ko-KR" altLang="en-US" dirty="0"/>
              <a:t> 연결할 때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or </a:t>
            </a:r>
            <a:r>
              <a:rPr lang="ko-KR" altLang="en-US" dirty="0"/>
              <a:t>대신에 </a:t>
            </a:r>
            <a:r>
              <a:rPr lang="en-US" altLang="ko-KR" dirty="0"/>
              <a:t>&amp;</a:t>
            </a:r>
            <a:r>
              <a:rPr lang="ko-KR" altLang="en-US" dirty="0"/>
              <a:t>와 </a:t>
            </a:r>
            <a:r>
              <a:rPr lang="en-US" altLang="ko-KR" dirty="0"/>
              <a:t>|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조건들은 </a:t>
            </a:r>
            <a:r>
              <a:rPr lang="en-US" altLang="ko-KR" b="1" dirty="0"/>
              <a:t>(</a:t>
            </a:r>
            <a:r>
              <a:rPr lang="ko-KR" altLang="en-US" b="1" dirty="0"/>
              <a:t>조건</a:t>
            </a:r>
            <a:r>
              <a:rPr lang="en-US" altLang="ko-KR" b="1" dirty="0"/>
              <a:t>1) &amp; (</a:t>
            </a:r>
            <a:r>
              <a:rPr lang="ko-KR" altLang="en-US" b="1" dirty="0"/>
              <a:t>조건</a:t>
            </a:r>
            <a:r>
              <a:rPr lang="en-US" altLang="ko-KR" b="1" dirty="0"/>
              <a:t>2)</a:t>
            </a:r>
            <a:r>
              <a:rPr lang="ko-KR" altLang="en-US" dirty="0"/>
              <a:t> 형태로 괄호로 묶어야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3DCE9-621F-481F-BCFA-9B74F7660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3</a:t>
            </a:r>
            <a:r>
              <a:rPr lang="ko-KR" altLang="en-US" sz="1200" b="1" dirty="0"/>
              <a:t>차원 배열 만들기</a:t>
            </a:r>
            <a:endParaRPr lang="en-US" altLang="ko-KR" sz="1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D7B19-5601-46DB-8745-D69A5077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8017404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2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 err="1"/>
              <a:t>isin</a:t>
            </a:r>
            <a:r>
              <a:rPr lang="en-US" altLang="ko-KR" b="1" dirty="0"/>
              <a:t>([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2,..., </a:t>
            </a:r>
            <a:r>
              <a:rPr lang="ko-KR" altLang="en-US" b="1" dirty="0"/>
              <a:t>값</a:t>
            </a:r>
            <a:r>
              <a:rPr lang="en-US" altLang="ko-KR" b="1" dirty="0"/>
              <a:t>n])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</a:t>
            </a:r>
            <a:r>
              <a:rPr lang="ko-KR" altLang="en-US" dirty="0"/>
              <a:t>또는 값</a:t>
            </a:r>
            <a:r>
              <a:rPr lang="en-US" altLang="ko-KR" dirty="0"/>
              <a:t>2 </a:t>
            </a:r>
            <a:r>
              <a:rPr lang="ko-KR" altLang="en-US" dirty="0"/>
              <a:t>또는</a:t>
            </a:r>
            <a:r>
              <a:rPr lang="en-US" altLang="ko-KR" dirty="0"/>
              <a:t>...</a:t>
            </a:r>
            <a:r>
              <a:rPr lang="ko-KR" altLang="en-US" dirty="0"/>
              <a:t>값</a:t>
            </a:r>
            <a:r>
              <a:rPr lang="en-US" altLang="ko-KR" dirty="0"/>
              <a:t>n</a:t>
            </a:r>
            <a:r>
              <a:rPr lang="ko-KR" altLang="en-US" dirty="0"/>
              <a:t>인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212DE-5843-4E6B-B349-FF60AB08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9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A9859-EDDB-4619-941C-AA5EC61B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86200"/>
            <a:ext cx="8017404" cy="27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7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편리한 </a:t>
            </a:r>
            <a:r>
              <a:rPr lang="en-US" altLang="ko-KR" sz="1200" b="1" dirty="0" err="1"/>
              <a:t>isin</a:t>
            </a:r>
            <a:r>
              <a:rPr lang="en-US" altLang="ko-KR" sz="1200" b="1" dirty="0"/>
              <a:t>(), between() </a:t>
            </a:r>
            <a:r>
              <a:rPr lang="ko-KR" altLang="en-US" sz="1200" b="1" dirty="0"/>
              <a:t>메서드</a:t>
            </a:r>
            <a:endParaRPr lang="ko-KR" altLang="en-US" sz="1200" dirty="0"/>
          </a:p>
          <a:p>
            <a:r>
              <a:rPr lang="en-US" altLang="ko-KR" b="1" dirty="0"/>
              <a:t>between(</a:t>
            </a:r>
            <a:r>
              <a:rPr lang="ko-KR" altLang="en-US" b="1" dirty="0"/>
              <a:t>값</a:t>
            </a:r>
            <a:r>
              <a:rPr lang="en-US" altLang="ko-KR" b="1" dirty="0"/>
              <a:t>1, </a:t>
            </a:r>
            <a:r>
              <a:rPr lang="ko-KR" altLang="en-US" b="1" dirty="0"/>
              <a:t>값</a:t>
            </a:r>
            <a:r>
              <a:rPr lang="en-US" altLang="ko-KR" b="1" dirty="0"/>
              <a:t>2)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1 ~ </a:t>
            </a:r>
            <a:r>
              <a:rPr lang="ko-KR" altLang="en-US" dirty="0"/>
              <a:t>값</a:t>
            </a:r>
            <a:r>
              <a:rPr lang="en-US" altLang="ko-KR" dirty="0"/>
              <a:t>2</a:t>
            </a:r>
            <a:r>
              <a:rPr lang="ko-KR" altLang="en-US" dirty="0"/>
              <a:t>까지 범위안의 데이터만 조회합니다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구문은 다음과 같은 의미를 갖습니다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87768-C70C-4098-83A6-0EA35E4C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580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7593C-0E11-43E9-9EE2-904DB069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44524"/>
            <a:ext cx="8017404" cy="25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5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조건으로 조회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 </a:t>
            </a:r>
            <a:r>
              <a:rPr lang="ko-KR" altLang="en-US" sz="1200" b="1" dirty="0"/>
              <a:t>조건을 만족하는 행의 일부 열 조회</a:t>
            </a:r>
            <a:endParaRPr lang="ko-KR" altLang="en-US" sz="1200" dirty="0"/>
          </a:p>
          <a:p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조건</a:t>
            </a:r>
            <a:r>
              <a:rPr lang="en-US" altLang="ko-KR" b="1" dirty="0"/>
              <a:t>, ['</a:t>
            </a:r>
            <a:r>
              <a:rPr lang="ko-KR" altLang="en-US" b="1" dirty="0"/>
              <a:t>열 이름</a:t>
            </a:r>
            <a:r>
              <a:rPr lang="en-US" altLang="ko-KR" b="1" dirty="0"/>
              <a:t>1', '</a:t>
            </a:r>
            <a:r>
              <a:rPr lang="ko-KR" altLang="en-US" b="1" dirty="0"/>
              <a:t>열 이름</a:t>
            </a:r>
            <a:r>
              <a:rPr lang="en-US" altLang="ko-KR" b="1" dirty="0"/>
              <a:t>2',...]]</a:t>
            </a:r>
            <a:r>
              <a:rPr lang="ko-KR" altLang="en-US" dirty="0"/>
              <a:t> 형태로 조회할 열을 리스트로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65F01-37FB-4B2F-818D-C7CF4A43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388291"/>
            <a:ext cx="5714225" cy="4697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178E4-2EE3-44EE-BC76-C69F3B43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84" y="2091266"/>
            <a:ext cx="66911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0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조회 정리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조회 정리</a:t>
            </a:r>
          </a:p>
          <a:p>
            <a:r>
              <a:rPr lang="ko-KR" altLang="en-US" dirty="0"/>
              <a:t>지금까지 배운 데이터프레임 조회에 대해 정리합니다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굵게 표시된 코드형태로 조회하되</a:t>
            </a:r>
            <a:r>
              <a:rPr lang="en-US" altLang="ko-KR" dirty="0"/>
              <a:t>, </a:t>
            </a:r>
            <a:r>
              <a:rPr lang="ko-KR" altLang="en-US" dirty="0"/>
              <a:t>원래 코드가 무엇인지는 꼭 알고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 조회 시 열 정보가 생략되면 </a:t>
            </a:r>
            <a:r>
              <a:rPr lang="en-US" altLang="ko-KR" dirty="0"/>
              <a:t>loc </a:t>
            </a:r>
            <a:r>
              <a:rPr lang="ko-KR" altLang="en-US" dirty="0"/>
              <a:t>를 생략할 수 있으나 생략하지 않기를 권고합니다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df['score'] </a:t>
            </a:r>
            <a:r>
              <a:rPr lang="ko-KR" altLang="en-US" dirty="0"/>
              <a:t>를 </a:t>
            </a:r>
            <a:r>
              <a:rPr lang="en-US" altLang="ko-KR" dirty="0" err="1"/>
              <a:t>df.score</a:t>
            </a:r>
            <a:r>
              <a:rPr lang="ko-KR" altLang="en-US" dirty="0"/>
              <a:t>로 작성할 수 있으나 </a:t>
            </a:r>
            <a:r>
              <a:rPr lang="en-US" altLang="ko-KR" dirty="0"/>
              <a:t>df['score'] </a:t>
            </a:r>
            <a:r>
              <a:rPr lang="ko-KR" altLang="en-US" dirty="0"/>
              <a:t>형태로 사용하기를 권고합니다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BBBD31-9A99-4137-B766-D77F10F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36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1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인덱스 초기화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인덱스 초기화</a:t>
            </a:r>
          </a:p>
          <a:p>
            <a:r>
              <a:rPr lang="ko-KR" altLang="en-US" dirty="0"/>
              <a:t>다음과 같은 경우 인덱스 초기화가 필요합니다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 데이터프레임에서 일부 행을 가져와 새로 만든 데이터프레임</a:t>
            </a:r>
          </a:p>
          <a:p>
            <a:pPr lvl="1"/>
            <a:r>
              <a:rPr lang="ko-KR" altLang="en-US" dirty="0"/>
              <a:t>일부 행이 지워진 데이터프레임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0</a:t>
            </a:r>
            <a:r>
              <a:rPr lang="ko-KR" altLang="en-US" dirty="0"/>
              <a:t>부터 시작하는 정수형 인덱스의 경우 초기화를 하는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깔끔한 데이터가 사용하기 좋은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reset_index</a:t>
            </a:r>
            <a:r>
              <a:rPr lang="en-US" altLang="ko-KR" b="1" dirty="0"/>
              <a:t>()</a:t>
            </a:r>
            <a:r>
              <a:rPr lang="ko-KR" altLang="en-US" dirty="0"/>
              <a:t> 메서드로 인덱스를 초기화합니다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인덱스 값은 의미가 없으므로 </a:t>
            </a:r>
            <a:r>
              <a:rPr lang="en-US" altLang="ko-KR" dirty="0"/>
              <a:t>drop=True </a:t>
            </a:r>
            <a:r>
              <a:rPr lang="ko-KR" altLang="en-US" dirty="0"/>
              <a:t>옵션을 지정해 제거합니다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inplace</a:t>
            </a:r>
            <a:r>
              <a:rPr lang="en-US" altLang="ko-KR" dirty="0"/>
              <a:t>=True </a:t>
            </a:r>
            <a:r>
              <a:rPr lang="ko-KR" altLang="en-US" dirty="0"/>
              <a:t>옵션을 지정하지 않으면 실제 반영되지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3AF6C-ADF4-4B5D-913D-C114BAC4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620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2D15EC-C9A3-4D69-A810-8A37DB5D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852008"/>
            <a:ext cx="8017404" cy="2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3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98110-AE82-42DF-B782-A84EF505C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7421115" cy="5489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B27036-0FB7-4642-B0DE-0F02BC19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42" y="1388291"/>
            <a:ext cx="5361323" cy="48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010F2-03AA-4081-8F47-8741E70C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768570" cy="5190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F117B-4E81-4D77-A42B-FC6A28AC3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1261809"/>
            <a:ext cx="7635875" cy="4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2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DF269-FAF8-418B-B0BF-C771C9FA9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3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9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5D03A1-DCC0-4A30-AD78-1D671CDF9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631162" cy="5220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D1CE3C-07ED-4CB2-8A31-3CD80299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1455204"/>
            <a:ext cx="6044769" cy="4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2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72A28-AA50-4ABA-BFCB-F739F2C6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6022324" cy="5224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7597D-47C9-4660-BCB9-A1BBBBAA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94483"/>
            <a:ext cx="7007051" cy="50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기초 </a:t>
            </a:r>
            <a:r>
              <a:rPr lang="en-US" altLang="ko-KR" dirty="0"/>
              <a:t>– </a:t>
            </a:r>
            <a:r>
              <a:rPr lang="ko-KR" altLang="en-US" dirty="0"/>
              <a:t>배열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300" b="1" dirty="0"/>
              <a:t>배열 정보 확인</a:t>
            </a:r>
          </a:p>
          <a:p>
            <a:r>
              <a:rPr lang="ko-KR" altLang="en-US" dirty="0"/>
              <a:t>배열 정보를 확인하는 다음 속성들을 기억하시기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shape </a:t>
            </a:r>
            <a:r>
              <a:rPr lang="ko-KR" altLang="en-US" dirty="0"/>
              <a:t>속성은 이후에도 많이 사용될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차원 확인</a:t>
            </a:r>
            <a:endParaRPr lang="ko-KR" altLang="en-US" sz="1200" dirty="0"/>
          </a:p>
          <a:p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 배열 차원을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형태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크기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확인</a:t>
            </a:r>
            <a:endParaRPr lang="ko-KR" altLang="en-US" sz="1200" dirty="0"/>
          </a:p>
          <a:p>
            <a:r>
              <a:rPr lang="en-US" altLang="ko-KR" dirty="0"/>
              <a:t>shape </a:t>
            </a:r>
            <a:r>
              <a:rPr lang="ko-KR" altLang="en-US" dirty="0"/>
              <a:t>속성으로 배열 형태를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다음과 같은 형태의 </a:t>
            </a:r>
            <a:r>
              <a:rPr lang="ko-KR" altLang="en-US" dirty="0" err="1"/>
              <a:t>튜플로</a:t>
            </a:r>
            <a:r>
              <a:rPr lang="ko-KR" altLang="en-US" dirty="0"/>
              <a:t> 표시됩니다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(x, 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(x, y)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(x, y, z)</a:t>
            </a:r>
          </a:p>
          <a:p>
            <a:r>
              <a:rPr lang="ko-KR" altLang="en-US" dirty="0"/>
              <a:t>앞에서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axis 0, axis 1, axis 2</a:t>
            </a:r>
            <a:r>
              <a:rPr lang="ko-KR" altLang="en-US" dirty="0"/>
              <a:t>의 크기를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1AF32-069F-43F4-95A0-DEEF77DA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940027"/>
            <a:ext cx="8017404" cy="1935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0FE75-3AEB-4848-9A2D-1CB49271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2" y="4023599"/>
            <a:ext cx="8017404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3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8F33A-3734-4158-ABAC-A9791E50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8072412" cy="53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694596" y="771940"/>
            <a:ext cx="9615204" cy="341632"/>
          </a:xfrm>
        </p:spPr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조회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B34EB-35C9-4CDC-BEB3-1AFB7F22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5" y="1113572"/>
            <a:ext cx="11670590" cy="52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486400" cy="192800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41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데이터프레임 집계</a:t>
            </a:r>
          </a:p>
          <a:p>
            <a:r>
              <a:rPr lang="ko-KR" altLang="en-US" dirty="0"/>
              <a:t>상세 데이터가 아닌 집계된 데이터에 대한 분석을 자주 요구하니 익숙해져야 할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sum(), mean(), max(), min(), count() </a:t>
            </a:r>
            <a:r>
              <a:rPr lang="ko-KR" altLang="en-US" dirty="0"/>
              <a:t>메서드를 사용해 지정한 열 또는 열들을 기준으로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평균을 구하는 메서드가 </a:t>
            </a:r>
            <a:r>
              <a:rPr lang="en-US" altLang="ko-KR" dirty="0"/>
              <a:t>avg()</a:t>
            </a:r>
            <a:r>
              <a:rPr lang="ko-KR" altLang="en-US" dirty="0"/>
              <a:t>가 아닌 </a:t>
            </a:r>
            <a:r>
              <a:rPr lang="en-US" altLang="ko-KR" dirty="0"/>
              <a:t>mean() </a:t>
            </a:r>
            <a:r>
              <a:rPr lang="ko-KR" altLang="en-US" dirty="0"/>
              <a:t>임을 주의하기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집계에 대하여 다음과 같이 정리해 볼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연속값</a:t>
            </a:r>
            <a:r>
              <a:rPr lang="en-US" altLang="ko-KR" dirty="0"/>
              <a:t>, </a:t>
            </a:r>
            <a:r>
              <a:rPr lang="ko-KR" altLang="en-US" b="1" dirty="0" err="1"/>
              <a:t>범주값</a:t>
            </a:r>
            <a:r>
              <a:rPr lang="ko-KR" altLang="en-US" dirty="0" err="1"/>
              <a:t>이라는</a:t>
            </a:r>
            <a:r>
              <a:rPr lang="ko-KR" altLang="en-US" dirty="0"/>
              <a:t> 용어에 익숙해 져야한다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</a:t>
            </a:r>
            <a:r>
              <a:rPr lang="ko-KR" altLang="en-US" dirty="0" err="1"/>
              <a:t>범주값을</a:t>
            </a:r>
            <a:r>
              <a:rPr lang="ko-KR" altLang="en-US" dirty="0"/>
              <a:t> 기준으로 </a:t>
            </a:r>
            <a:r>
              <a:rPr lang="ko-KR" altLang="en-US" dirty="0" err="1"/>
              <a:t>연속값의</a:t>
            </a:r>
            <a:r>
              <a:rPr lang="ko-KR" altLang="en-US" dirty="0"/>
              <a:t> 합</a:t>
            </a:r>
            <a:r>
              <a:rPr lang="en-US" altLang="ko-KR" dirty="0"/>
              <a:t>, </a:t>
            </a:r>
            <a:r>
              <a:rPr lang="ko-KR" altLang="en-US" dirty="0"/>
              <a:t>평균 등을 집계합니다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가끔은 </a:t>
            </a:r>
            <a:r>
              <a:rPr lang="ko-KR" altLang="en-US" dirty="0" err="1"/>
              <a:t>범주값의</a:t>
            </a:r>
            <a:r>
              <a:rPr lang="ko-KR" altLang="en-US" dirty="0"/>
              <a:t> 개수나 </a:t>
            </a:r>
            <a:r>
              <a:rPr lang="ko-KR" altLang="en-US" dirty="0" err="1"/>
              <a:t>최빈값을</a:t>
            </a:r>
            <a:r>
              <a:rPr lang="ko-KR" altLang="en-US" dirty="0"/>
              <a:t> 집계하기도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결과에 대한 시각화를 통해 더 나은 통찰력을 얻게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446EE-0FE6-43F2-BA95-862E4E10C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8153"/>
            <a:ext cx="8017404" cy="2844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959185-AC8A-4FAD-8E64-C7DEDE6E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4084240"/>
            <a:ext cx="5607579" cy="26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1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b="1" dirty="0"/>
              <a:t>합 구하기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300" b="1" dirty="0"/>
              <a:t>열 하나 집계</a:t>
            </a:r>
          </a:p>
          <a:p>
            <a:r>
              <a:rPr lang="ko-KR" altLang="en-US" dirty="0"/>
              <a:t>우선 특정 열의 값 합은 다음과 같이 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집계하기</a:t>
            </a:r>
            <a:endParaRPr lang="ko-KR" altLang="en-US" sz="1200" dirty="0"/>
          </a:p>
          <a:p>
            <a:r>
              <a:rPr lang="ko-KR" altLang="en-US" dirty="0"/>
              <a:t>만일 </a:t>
            </a:r>
            <a:r>
              <a:rPr lang="en-US" altLang="ko-KR" dirty="0"/>
              <a:t>day </a:t>
            </a:r>
            <a:r>
              <a:rPr lang="ko-KR" altLang="en-US" dirty="0"/>
              <a:t>별로 합을 구하고자 한다면 다음과 같이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결과 값 네 개를 더하면 전체 합이 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=True</a:t>
            </a:r>
            <a:r>
              <a:rPr lang="ko-KR" altLang="en-US" dirty="0"/>
              <a:t>를 설정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r>
              <a:rPr lang="ko-KR" altLang="en-US" dirty="0"/>
              <a:t>하면 집계 기준이 되는 열이 인덱스 열이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 결과가 </a:t>
            </a:r>
            <a:r>
              <a:rPr lang="en-US" altLang="ko-KR" dirty="0"/>
              <a:t>tip </a:t>
            </a:r>
            <a:r>
              <a:rPr lang="ko-KR" altLang="en-US" dirty="0"/>
              <a:t>열만 가지니 시리즈가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 err="1"/>
              <a:t>as_index</a:t>
            </a:r>
            <a:r>
              <a:rPr lang="en-US" altLang="ko-KR" b="1" dirty="0"/>
              <a:t>=False</a:t>
            </a:r>
            <a:r>
              <a:rPr lang="ko-KR" altLang="en-US" dirty="0"/>
              <a:t>를 설정하면 행 번호를 기반으로 한 정수 값이 인덱스로 설정됩니다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F12C5-2705-4B44-B375-4B44249D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2040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71809-466B-42DF-A226-A3C39BDF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429000"/>
            <a:ext cx="7229475" cy="2929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027DF-39D3-44FC-9994-A1FE6F993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4371232"/>
            <a:ext cx="5323417" cy="2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2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데이터프레임으로 선언</a:t>
            </a:r>
            <a:endParaRPr lang="ko-KR" altLang="en-US" sz="1200" dirty="0"/>
          </a:p>
          <a:p>
            <a:r>
              <a:rPr lang="ko-KR" altLang="en-US" dirty="0"/>
              <a:t>집계 결과를 새로운 데이터프레임으로 선언하여 사용하는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집계된 결과를 반복해서 사용하거나</a:t>
            </a:r>
            <a:r>
              <a:rPr lang="en-US" altLang="ko-KR" dirty="0"/>
              <a:t>, </a:t>
            </a:r>
            <a:r>
              <a:rPr lang="ko-KR" altLang="en-US" dirty="0"/>
              <a:t>분석 대상이 되는 경우 데이터프레임으로 선언함이 유익합니다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B7F22-C605-4C79-85D1-67F35CA6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3"/>
            <a:ext cx="8017404" cy="36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16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ko-KR" altLang="en-US" sz="1200" dirty="0"/>
          </a:p>
          <a:p>
            <a:r>
              <a:rPr lang="ko-KR" altLang="en-US" dirty="0"/>
              <a:t>위 과정으로 집계한 결과를 막대그래프로 간단히 시각화 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matplotlib </a:t>
            </a:r>
            <a:r>
              <a:rPr lang="ko-KR" altLang="en-US" dirty="0"/>
              <a:t>패키지의 </a:t>
            </a:r>
            <a:r>
              <a:rPr lang="en-US" altLang="ko-KR" dirty="0" err="1"/>
              <a:t>pyplot</a:t>
            </a:r>
            <a:r>
              <a:rPr lang="ko-KR" altLang="en-US" dirty="0"/>
              <a:t>을 </a:t>
            </a:r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별칭을 주어 불러와 시각화에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C6E040-DA49-4E3B-975C-B6BED4FB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4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집계 결과 시각화</a:t>
            </a:r>
            <a:endParaRPr lang="en-US" altLang="ko-KR" dirty="0"/>
          </a:p>
          <a:p>
            <a:r>
              <a:rPr lang="en-US" altLang="ko-KR" dirty="0" err="1"/>
              <a:t>plt.bar</a:t>
            </a:r>
            <a:r>
              <a:rPr lang="en-US" altLang="ko-KR" dirty="0"/>
              <a:t>() </a:t>
            </a:r>
            <a:r>
              <a:rPr lang="ko-KR" altLang="en-US" dirty="0"/>
              <a:t>대신 </a:t>
            </a:r>
            <a:r>
              <a:rPr lang="en-US" altLang="ko-KR" dirty="0" err="1"/>
              <a:t>plt.barh</a:t>
            </a:r>
            <a:r>
              <a:rPr lang="en-US" altLang="ko-KR" dirty="0"/>
              <a:t>() </a:t>
            </a:r>
            <a:r>
              <a:rPr lang="ko-KR" altLang="en-US" dirty="0"/>
              <a:t>함수를 사용해 가로 막대그래프를 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4E87E-51AF-4D4E-84F8-B392B095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2"/>
            <a:ext cx="8017404" cy="46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4)</a:t>
            </a:r>
            <a:r>
              <a:rPr lang="ko-KR" altLang="en-US" sz="1200" b="1" dirty="0"/>
              <a:t>선 그래프</a:t>
            </a:r>
            <a:endParaRPr lang="ko-KR" altLang="en-US" sz="1200" dirty="0"/>
          </a:p>
          <a:p>
            <a:r>
              <a:rPr lang="ko-KR" altLang="en-US" dirty="0"/>
              <a:t>연속형 값의 변화 추이를 볼 때 선 그래프가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E0A191-E6E5-45EE-9A15-0CD4A764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5696"/>
            <a:ext cx="8017404" cy="2438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53707-0C5D-49D4-9C19-2CF80D8E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623094"/>
            <a:ext cx="8017404" cy="27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4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데이터프레임 집계 </a:t>
            </a:r>
            <a:r>
              <a:rPr lang="en-US" altLang="ko-KR" dirty="0"/>
              <a:t>– </a:t>
            </a:r>
            <a:r>
              <a:rPr lang="ko-KR" altLang="en-US" dirty="0"/>
              <a:t>합 구하기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D7360EF-D8AC-44E9-8F64-17BE7805B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705" y="1388291"/>
            <a:ext cx="3653186" cy="46977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200" b="1" dirty="0"/>
              <a:t>5)</a:t>
            </a:r>
            <a:r>
              <a:rPr lang="ko-KR" altLang="en-US" sz="1200" b="1" dirty="0"/>
              <a:t>히스토그램</a:t>
            </a:r>
            <a:endParaRPr lang="ko-KR" altLang="en-US" sz="1200" dirty="0"/>
          </a:p>
          <a:p>
            <a:r>
              <a:rPr lang="ko-KR" altLang="en-US" dirty="0"/>
              <a:t>연속형 값의 분포를 볼 때는 히스토그램이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sz="1400" b="1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9" name="텍스트 개체 틀 13">
            <a:extLst>
              <a:ext uri="{FF2B5EF4-FFF2-40B4-BE49-F238E27FC236}">
                <a16:creationId xmlns:a16="http://schemas.microsoft.com/office/drawing/2014/main" id="{D5BEDC7F-2B57-4DD6-AEB6-3838FE820460}"/>
              </a:ext>
            </a:extLst>
          </p:cNvPr>
          <p:cNvSpPr txBox="1">
            <a:spLocks/>
          </p:cNvSpPr>
          <p:nvPr/>
        </p:nvSpPr>
        <p:spPr>
          <a:xfrm>
            <a:off x="260705" y="4766733"/>
            <a:ext cx="3653186" cy="159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2911C-41C0-45B4-9204-CEBAB4E5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1113571"/>
            <a:ext cx="8017404" cy="2383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E5878D-3307-44DB-AD55-BF119C66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1" y="3564467"/>
            <a:ext cx="8017404" cy="31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47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</TotalTime>
  <Words>4590</Words>
  <Application>Microsoft Office PowerPoint</Application>
  <PresentationFormat>와이드스크린</PresentationFormat>
  <Paragraphs>1298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19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윤명식</cp:lastModifiedBy>
  <cp:revision>1089</cp:revision>
  <dcterms:created xsi:type="dcterms:W3CDTF">2021-12-16T06:55:27Z</dcterms:created>
  <dcterms:modified xsi:type="dcterms:W3CDTF">2024-03-04T08:15:22Z</dcterms:modified>
</cp:coreProperties>
</file>